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Inter" panose="020B0604020202020204" charset="0"/>
      <p:regular r:id="rId20"/>
    </p:embeddedFont>
    <p:embeddedFont>
      <p:font typeface="Montserrat" panose="00000500000000000000" pitchFamily="2" charset="0"/>
      <p:regular r:id="rId21"/>
      <p:bold r:id="rId22"/>
    </p:embeddedFont>
    <p:embeddedFont>
      <p:font typeface="Montserrat Bold" panose="00000800000000000000" charset="0"/>
      <p:regular r:id="rId23"/>
    </p:embeddedFont>
    <p:embeddedFont>
      <p:font typeface="Russo One"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52" b="-9304"/>
            </a:stretch>
          </a:blipFill>
        </p:spPr>
        <p:txBody>
          <a:bodyPr/>
          <a:lstStyle/>
          <a:p>
            <a:endParaRPr lang="en-US"/>
          </a:p>
        </p:txBody>
      </p:sp>
      <p:sp>
        <p:nvSpPr>
          <p:cNvPr id="3" name="Freeform 3"/>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987491" y="1601311"/>
            <a:ext cx="14836534" cy="2337148"/>
            <a:chOff x="0" y="-38100"/>
            <a:chExt cx="19782045" cy="3116197"/>
          </a:xfrm>
        </p:grpSpPr>
        <p:sp>
          <p:nvSpPr>
            <p:cNvPr id="5" name="TextBox 5"/>
            <p:cNvSpPr txBox="1"/>
            <p:nvPr/>
          </p:nvSpPr>
          <p:spPr>
            <a:xfrm>
              <a:off x="0" y="-38100"/>
              <a:ext cx="19782045" cy="1778264"/>
            </a:xfrm>
            <a:prstGeom prst="rect">
              <a:avLst/>
            </a:prstGeom>
          </p:spPr>
          <p:txBody>
            <a:bodyPr lIns="0" tIns="0" rIns="0" bIns="0" rtlCol="0" anchor="t">
              <a:spAutoFit/>
            </a:bodyPr>
            <a:lstStyle/>
            <a:p>
              <a:pPr algn="ctr">
                <a:lnSpc>
                  <a:spcPts val="10416"/>
                </a:lnSpc>
              </a:pPr>
              <a:r>
                <a:rPr lang="en-US" sz="8800" b="1" dirty="0" err="1">
                  <a:solidFill>
                    <a:srgbClr val="FFFFFF"/>
                  </a:solidFill>
                  <a:latin typeface="Inter" panose="020B0604020202020204" charset="0"/>
                  <a:ea typeface="Inter" panose="020B0604020202020204" charset="0"/>
                </a:rPr>
                <a:t>Chuẩn</a:t>
              </a:r>
              <a:r>
                <a:rPr lang="en-US" sz="8800" b="1" dirty="0">
                  <a:solidFill>
                    <a:srgbClr val="FFFFFF"/>
                  </a:solidFill>
                  <a:latin typeface="Inter" panose="020B0604020202020204" charset="0"/>
                  <a:ea typeface="Inter" panose="020B0604020202020204" charset="0"/>
                </a:rPr>
                <a:t> </a:t>
              </a:r>
              <a:r>
                <a:rPr lang="en-US" sz="8800" b="1" dirty="0" err="1">
                  <a:solidFill>
                    <a:srgbClr val="FFFFFF"/>
                  </a:solidFill>
                  <a:latin typeface="Inter" panose="020B0604020202020204" charset="0"/>
                  <a:ea typeface="Inter" panose="020B0604020202020204" charset="0"/>
                </a:rPr>
                <a:t>đoán</a:t>
              </a:r>
              <a:r>
                <a:rPr lang="en-US" sz="8800" b="1" dirty="0">
                  <a:solidFill>
                    <a:srgbClr val="FFFFFF"/>
                  </a:solidFill>
                  <a:latin typeface="Inter" panose="020B0604020202020204" charset="0"/>
                  <a:ea typeface="Inter" panose="020B0604020202020204" charset="0"/>
                </a:rPr>
                <a:t> </a:t>
              </a:r>
              <a:r>
                <a:rPr lang="en-US" sz="8800" b="1" dirty="0" err="1">
                  <a:solidFill>
                    <a:srgbClr val="FFFFFF"/>
                  </a:solidFill>
                  <a:latin typeface="Inter" panose="020B0604020202020204" charset="0"/>
                  <a:ea typeface="Inter" panose="020B0604020202020204" charset="0"/>
                </a:rPr>
                <a:t>ung</a:t>
              </a:r>
              <a:r>
                <a:rPr lang="en-US" sz="8800" b="1" dirty="0">
                  <a:solidFill>
                    <a:srgbClr val="FFFFFF"/>
                  </a:solidFill>
                  <a:latin typeface="Inter" panose="020B0604020202020204" charset="0"/>
                  <a:ea typeface="Inter" panose="020B0604020202020204" charset="0"/>
                </a:rPr>
                <a:t> </a:t>
              </a:r>
              <a:r>
                <a:rPr lang="en-US" sz="8800" b="1" dirty="0" err="1">
                  <a:solidFill>
                    <a:srgbClr val="FFFFFF"/>
                  </a:solidFill>
                  <a:latin typeface="Inter" panose="020B0604020202020204" charset="0"/>
                  <a:ea typeface="Inter" panose="020B0604020202020204" charset="0"/>
                </a:rPr>
                <a:t>thư</a:t>
              </a:r>
              <a:r>
                <a:rPr lang="en-US" sz="8800" b="1" dirty="0">
                  <a:solidFill>
                    <a:srgbClr val="FFFFFF"/>
                  </a:solidFill>
                  <a:latin typeface="Inter" panose="020B0604020202020204" charset="0"/>
                  <a:ea typeface="Inter" panose="020B0604020202020204" charset="0"/>
                </a:rPr>
                <a:t> </a:t>
              </a:r>
              <a:r>
                <a:rPr lang="en-US" sz="8800" b="1" dirty="0" err="1">
                  <a:solidFill>
                    <a:srgbClr val="FFFFFF"/>
                  </a:solidFill>
                  <a:latin typeface="Inter" panose="020B0604020202020204" charset="0"/>
                  <a:ea typeface="Inter" panose="020B0604020202020204" charset="0"/>
                </a:rPr>
                <a:t>vú</a:t>
              </a:r>
              <a:endParaRPr lang="en-US" sz="8800" b="1" dirty="0">
                <a:solidFill>
                  <a:srgbClr val="FFFFFF"/>
                </a:solidFill>
                <a:latin typeface="Inter" panose="020B0604020202020204" charset="0"/>
                <a:ea typeface="Inter" panose="020B0604020202020204" charset="0"/>
              </a:endParaRPr>
            </a:p>
          </p:txBody>
        </p:sp>
        <p:sp>
          <p:nvSpPr>
            <p:cNvPr id="6" name="TextBox 6"/>
            <p:cNvSpPr txBox="1"/>
            <p:nvPr/>
          </p:nvSpPr>
          <p:spPr>
            <a:xfrm>
              <a:off x="0" y="2211195"/>
              <a:ext cx="19782045" cy="866902"/>
            </a:xfrm>
            <a:prstGeom prst="rect">
              <a:avLst/>
            </a:prstGeom>
          </p:spPr>
          <p:txBody>
            <a:bodyPr lIns="0" tIns="0" rIns="0" bIns="0" rtlCol="0" anchor="t">
              <a:spAutoFit/>
            </a:bodyPr>
            <a:lstStyle/>
            <a:p>
              <a:pPr algn="ctr">
                <a:lnSpc>
                  <a:spcPts val="5208"/>
                </a:lnSpc>
              </a:pPr>
              <a:r>
                <a:rPr lang="en-US" sz="4200" dirty="0" err="1">
                  <a:solidFill>
                    <a:srgbClr val="FFFFFF"/>
                  </a:solidFill>
                  <a:latin typeface="Inter"/>
                </a:rPr>
                <a:t>Phương</a:t>
              </a:r>
              <a:r>
                <a:rPr lang="en-US" sz="4200" dirty="0">
                  <a:solidFill>
                    <a:srgbClr val="FFFFFF"/>
                  </a:solidFill>
                  <a:latin typeface="Inter"/>
                </a:rPr>
                <a:t> </a:t>
              </a:r>
              <a:r>
                <a:rPr lang="en-US" sz="4200" dirty="0" err="1">
                  <a:solidFill>
                    <a:srgbClr val="FFFFFF"/>
                  </a:solidFill>
                  <a:latin typeface="Inter"/>
                </a:rPr>
                <a:t>pháp</a:t>
              </a:r>
              <a:r>
                <a:rPr lang="en-US" sz="4200" dirty="0">
                  <a:solidFill>
                    <a:srgbClr val="FFFFFF"/>
                  </a:solidFill>
                  <a:latin typeface="Inter"/>
                </a:rPr>
                <a:t> </a:t>
              </a:r>
              <a:r>
                <a:rPr lang="en-US" sz="4200" dirty="0" err="1">
                  <a:solidFill>
                    <a:srgbClr val="FFFFFF"/>
                  </a:solidFill>
                  <a:latin typeface="Inter"/>
                </a:rPr>
                <a:t>kết</a:t>
              </a:r>
              <a:r>
                <a:rPr lang="en-US" sz="4200" dirty="0">
                  <a:solidFill>
                    <a:srgbClr val="FFFFFF"/>
                  </a:solidFill>
                  <a:latin typeface="Inter"/>
                </a:rPr>
                <a:t> </a:t>
              </a:r>
              <a:r>
                <a:rPr lang="en-US" sz="4200" dirty="0" err="1">
                  <a:solidFill>
                    <a:srgbClr val="FFFFFF"/>
                  </a:solidFill>
                  <a:latin typeface="Inter"/>
                </a:rPr>
                <a:t>hợp</a:t>
              </a:r>
              <a:r>
                <a:rPr lang="en-US" sz="4200" dirty="0">
                  <a:solidFill>
                    <a:srgbClr val="FFFFFF"/>
                  </a:solidFill>
                  <a:latin typeface="Inter"/>
                </a:rPr>
                <a:t> K-fold cross validation </a:t>
              </a:r>
              <a:r>
                <a:rPr lang="en-US" sz="4200" dirty="0" err="1">
                  <a:solidFill>
                    <a:srgbClr val="FFFFFF"/>
                  </a:solidFill>
                  <a:latin typeface="Inter"/>
                </a:rPr>
                <a:t>với</a:t>
              </a:r>
              <a:r>
                <a:rPr lang="en-US" sz="4200" dirty="0">
                  <a:solidFill>
                    <a:srgbClr val="FFFFFF"/>
                  </a:solidFill>
                  <a:latin typeface="Inter"/>
                </a:rPr>
                <a:t> ID3, Cart</a:t>
              </a:r>
            </a:p>
          </p:txBody>
        </p:sp>
      </p:grpSp>
      <p:sp>
        <p:nvSpPr>
          <p:cNvPr id="7" name="TextBox 7"/>
          <p:cNvSpPr txBox="1"/>
          <p:nvPr/>
        </p:nvSpPr>
        <p:spPr>
          <a:xfrm>
            <a:off x="5946993" y="7560646"/>
            <a:ext cx="6394014" cy="2101215"/>
          </a:xfrm>
          <a:prstGeom prst="rect">
            <a:avLst/>
          </a:prstGeom>
        </p:spPr>
        <p:txBody>
          <a:bodyPr lIns="0" tIns="0" rIns="0" bIns="0" rtlCol="0" anchor="t">
            <a:spAutoFit/>
          </a:bodyPr>
          <a:lstStyle/>
          <a:p>
            <a:pPr algn="ctr">
              <a:lnSpc>
                <a:spcPts val="5580"/>
              </a:lnSpc>
            </a:pPr>
            <a:r>
              <a:rPr lang="en-US" sz="4500">
                <a:solidFill>
                  <a:srgbClr val="FFFFFF"/>
                </a:solidFill>
                <a:latin typeface="Montserrat"/>
              </a:rPr>
              <a:t>Lê Hoàn</a:t>
            </a:r>
          </a:p>
          <a:p>
            <a:pPr algn="ctr">
              <a:lnSpc>
                <a:spcPts val="5580"/>
              </a:lnSpc>
            </a:pPr>
            <a:r>
              <a:rPr lang="en-US" sz="4500">
                <a:solidFill>
                  <a:srgbClr val="FFFFFF"/>
                </a:solidFill>
                <a:latin typeface="Montserrat"/>
              </a:rPr>
              <a:t>Trình Hữu Tuấn</a:t>
            </a:r>
          </a:p>
          <a:p>
            <a:pPr algn="ctr">
              <a:lnSpc>
                <a:spcPts val="5580"/>
              </a:lnSpc>
              <a:spcBef>
                <a:spcPct val="0"/>
              </a:spcBef>
            </a:pPr>
            <a:r>
              <a:rPr lang="en-US" sz="4500">
                <a:solidFill>
                  <a:srgbClr val="FFFFFF"/>
                </a:solidFill>
                <a:latin typeface="Montserrat"/>
              </a:rPr>
              <a:t>Nguyễn Quang Thắng</a:t>
            </a:r>
          </a:p>
        </p:txBody>
      </p:sp>
      <p:sp>
        <p:nvSpPr>
          <p:cNvPr id="8" name="TextBox 8"/>
          <p:cNvSpPr txBox="1"/>
          <p:nvPr/>
        </p:nvSpPr>
        <p:spPr>
          <a:xfrm>
            <a:off x="7460099" y="6363689"/>
            <a:ext cx="3367802" cy="941070"/>
          </a:xfrm>
          <a:prstGeom prst="rect">
            <a:avLst/>
          </a:prstGeom>
        </p:spPr>
        <p:txBody>
          <a:bodyPr lIns="0" tIns="0" rIns="0" bIns="0" rtlCol="0" anchor="t">
            <a:spAutoFit/>
          </a:bodyPr>
          <a:lstStyle/>
          <a:p>
            <a:pPr algn="ctr">
              <a:lnSpc>
                <a:spcPts val="7439"/>
              </a:lnSpc>
              <a:spcBef>
                <a:spcPct val="0"/>
              </a:spcBef>
            </a:pPr>
            <a:r>
              <a:rPr lang="en-US" sz="5999">
                <a:solidFill>
                  <a:srgbClr val="FFFFFF"/>
                </a:solidFill>
                <a:latin typeface="Russo One"/>
              </a:rPr>
              <a:t>"Nhóm 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3164985"/>
            <a:ext cx="7537199" cy="3957030"/>
          </a:xfrm>
          <a:custGeom>
            <a:avLst/>
            <a:gdLst/>
            <a:ahLst/>
            <a:cxnLst/>
            <a:rect l="l" t="t" r="r" b="b"/>
            <a:pathLst>
              <a:path w="7537199" h="3957030">
                <a:moveTo>
                  <a:pt x="0" y="0"/>
                </a:moveTo>
                <a:lnTo>
                  <a:pt x="7537199" y="0"/>
                </a:lnTo>
                <a:lnTo>
                  <a:pt x="7537199" y="3957030"/>
                </a:lnTo>
                <a:lnTo>
                  <a:pt x="0" y="3957030"/>
                </a:lnTo>
                <a:lnTo>
                  <a:pt x="0" y="0"/>
                </a:lnTo>
                <a:close/>
              </a:path>
            </a:pathLst>
          </a:custGeom>
          <a:blipFill>
            <a:blip r:embed="rId3"/>
            <a:stretch>
              <a:fillRect/>
            </a:stretch>
          </a:blipFill>
        </p:spPr>
        <p:txBody>
          <a:bodyPr/>
          <a:lstStyle/>
          <a:p>
            <a:endParaRPr lang="en-US"/>
          </a:p>
        </p:txBody>
      </p:sp>
      <p:sp>
        <p:nvSpPr>
          <p:cNvPr id="4" name="Freeform 4"/>
          <p:cNvSpPr/>
          <p:nvPr/>
        </p:nvSpPr>
        <p:spPr>
          <a:xfrm>
            <a:off x="9975341" y="3164985"/>
            <a:ext cx="7283959" cy="3957030"/>
          </a:xfrm>
          <a:custGeom>
            <a:avLst/>
            <a:gdLst/>
            <a:ahLst/>
            <a:cxnLst/>
            <a:rect l="l" t="t" r="r" b="b"/>
            <a:pathLst>
              <a:path w="7283959" h="3957030">
                <a:moveTo>
                  <a:pt x="0" y="0"/>
                </a:moveTo>
                <a:lnTo>
                  <a:pt x="7283959" y="0"/>
                </a:lnTo>
                <a:lnTo>
                  <a:pt x="7283959" y="3957030"/>
                </a:lnTo>
                <a:lnTo>
                  <a:pt x="0" y="395703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1096136"/>
            <a:ext cx="6972300" cy="691515"/>
          </a:xfrm>
          <a:prstGeom prst="rect">
            <a:avLst/>
          </a:prstGeom>
        </p:spPr>
        <p:txBody>
          <a:bodyPr wrap="square" lIns="0" tIns="0" rIns="0" bIns="0" rtlCol="0" anchor="t">
            <a:spAutoFit/>
          </a:bodyPr>
          <a:lstStyle/>
          <a:p>
            <a:pPr algn="ctr">
              <a:lnSpc>
                <a:spcPts val="5580"/>
              </a:lnSpc>
              <a:spcBef>
                <a:spcPct val="0"/>
              </a:spcBef>
            </a:pPr>
            <a:r>
              <a:rPr lang="en-US" sz="4500" dirty="0">
                <a:solidFill>
                  <a:srgbClr val="FFFFFF"/>
                </a:solidFill>
                <a:latin typeface="Montserrat Bold"/>
              </a:rPr>
              <a:t>3. </a:t>
            </a:r>
            <a:r>
              <a:rPr lang="en-US" sz="4500" dirty="0" err="1">
                <a:solidFill>
                  <a:srgbClr val="FFFFFF"/>
                </a:solidFill>
                <a:latin typeface="Montserrat Bold"/>
              </a:rPr>
              <a:t>Đánh</a:t>
            </a:r>
            <a:r>
              <a:rPr lang="en-US" sz="4500" dirty="0">
                <a:solidFill>
                  <a:srgbClr val="FFFFFF"/>
                </a:solidFill>
                <a:latin typeface="Montserrat Bold"/>
              </a:rPr>
              <a:t> </a:t>
            </a:r>
            <a:r>
              <a:rPr lang="en-US" sz="4500" dirty="0" err="1">
                <a:solidFill>
                  <a:srgbClr val="FFFFFF"/>
                </a:solidFill>
                <a:latin typeface="Montserrat Bold"/>
              </a:rPr>
              <a:t>giá</a:t>
            </a:r>
            <a:r>
              <a:rPr lang="en-US" sz="4500" dirty="0">
                <a:solidFill>
                  <a:srgbClr val="FFFFFF"/>
                </a:solidFill>
                <a:latin typeface="Montserrat Bold"/>
              </a:rPr>
              <a:t> </a:t>
            </a:r>
            <a:r>
              <a:rPr lang="en-US" sz="4500" dirty="0" err="1">
                <a:solidFill>
                  <a:srgbClr val="FFFFFF"/>
                </a:solidFill>
                <a:latin typeface="Montserrat Bold"/>
              </a:rPr>
              <a:t>mô</a:t>
            </a:r>
            <a:r>
              <a:rPr lang="en-US" sz="4500" dirty="0">
                <a:solidFill>
                  <a:srgbClr val="FFFFFF"/>
                </a:solidFill>
                <a:latin typeface="Montserrat Bold"/>
              </a:rPr>
              <a:t> </a:t>
            </a:r>
            <a:r>
              <a:rPr lang="en-US" sz="4500" dirty="0" err="1">
                <a:solidFill>
                  <a:srgbClr val="FFFFFF"/>
                </a:solidFill>
                <a:latin typeface="Montserrat Bold"/>
              </a:rPr>
              <a:t>hình</a:t>
            </a:r>
            <a:endParaRPr lang="en-US" sz="4500" dirty="0">
              <a:solidFill>
                <a:srgbClr val="FFFFFF"/>
              </a:solidFill>
              <a:latin typeface="Montserrat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899625"/>
            <a:ext cx="11576454" cy="7090334"/>
          </a:xfrm>
          <a:prstGeom prst="rect">
            <a:avLst/>
          </a:prstGeom>
        </p:spPr>
        <p:txBody>
          <a:bodyPr lIns="0" tIns="0" rIns="0" bIns="0" rtlCol="0" anchor="t">
            <a:spAutoFit/>
          </a:bodyPr>
          <a:lstStyle/>
          <a:p>
            <a:pPr marL="819999" lvl="1" indent="-409999" algn="just">
              <a:lnSpc>
                <a:spcPts val="4709"/>
              </a:lnSpc>
              <a:buFont typeface="Arial"/>
              <a:buChar char="•"/>
            </a:pPr>
            <a:r>
              <a:rPr lang="en-US" sz="3798" dirty="0" err="1">
                <a:solidFill>
                  <a:srgbClr val="FFFFFF"/>
                </a:solidFill>
                <a:latin typeface="Montserrat"/>
              </a:rPr>
              <a:t>Xây</a:t>
            </a:r>
            <a:r>
              <a:rPr lang="en-US" sz="3798" dirty="0">
                <a:solidFill>
                  <a:srgbClr val="FFFFFF"/>
                </a:solidFill>
                <a:latin typeface="Montserrat"/>
              </a:rPr>
              <a:t> </a:t>
            </a:r>
            <a:r>
              <a:rPr lang="en-US" sz="3798" dirty="0" err="1">
                <a:solidFill>
                  <a:srgbClr val="FFFFFF"/>
                </a:solidFill>
                <a:latin typeface="Montserrat"/>
              </a:rPr>
              <a:t>dựng</a:t>
            </a:r>
            <a:r>
              <a:rPr lang="en-US" sz="3798" dirty="0">
                <a:solidFill>
                  <a:srgbClr val="FFFFFF"/>
                </a:solidFill>
                <a:latin typeface="Montserrat"/>
              </a:rPr>
              <a:t> </a:t>
            </a:r>
            <a:r>
              <a:rPr lang="en-US" sz="3798" dirty="0" err="1">
                <a:solidFill>
                  <a:srgbClr val="FFFFFF"/>
                </a:solidFill>
                <a:latin typeface="Montserrat"/>
              </a:rPr>
              <a:t>thuật</a:t>
            </a:r>
            <a:r>
              <a:rPr lang="en-US" sz="3798" dirty="0">
                <a:solidFill>
                  <a:srgbClr val="FFFFFF"/>
                </a:solidFill>
                <a:latin typeface="Montserrat"/>
              </a:rPr>
              <a:t> </a:t>
            </a:r>
            <a:r>
              <a:rPr lang="en-US" sz="3798" dirty="0" err="1">
                <a:solidFill>
                  <a:srgbClr val="FFFFFF"/>
                </a:solidFill>
                <a:latin typeface="Montserrat"/>
              </a:rPr>
              <a:t>toán</a:t>
            </a:r>
            <a:r>
              <a:rPr lang="en-US" sz="3798" dirty="0">
                <a:solidFill>
                  <a:srgbClr val="FFFFFF"/>
                </a:solidFill>
                <a:latin typeface="Montserrat"/>
              </a:rPr>
              <a:t> ID3</a:t>
            </a:r>
          </a:p>
          <a:p>
            <a:pPr algn="just">
              <a:lnSpc>
                <a:spcPts val="4709"/>
              </a:lnSpc>
            </a:pPr>
            <a:endParaRPr lang="en-US" sz="3798" dirty="0">
              <a:solidFill>
                <a:srgbClr val="FFFFFF"/>
              </a:solidFill>
              <a:latin typeface="Montserrat"/>
            </a:endParaRPr>
          </a:p>
          <a:p>
            <a:pPr marL="819999" lvl="1" indent="-409999" algn="just">
              <a:lnSpc>
                <a:spcPts val="4709"/>
              </a:lnSpc>
              <a:buFont typeface="Arial"/>
              <a:buChar char="•"/>
            </a:pPr>
            <a:r>
              <a:rPr lang="en-US" sz="3798" dirty="0" err="1">
                <a:solidFill>
                  <a:srgbClr val="FFFFFF"/>
                </a:solidFill>
                <a:latin typeface="Montserrat"/>
              </a:rPr>
              <a:t>Lấy</a:t>
            </a:r>
            <a:r>
              <a:rPr lang="en-US" sz="3798" dirty="0">
                <a:solidFill>
                  <a:srgbClr val="FFFFFF"/>
                </a:solidFill>
                <a:latin typeface="Montserrat"/>
              </a:rPr>
              <a:t> </a:t>
            </a:r>
            <a:r>
              <a:rPr lang="en-US" sz="3798" dirty="0" err="1">
                <a:solidFill>
                  <a:srgbClr val="FFFFFF"/>
                </a:solidFill>
                <a:latin typeface="Montserrat"/>
              </a:rPr>
              <a:t>và</a:t>
            </a:r>
            <a:r>
              <a:rPr lang="en-US" sz="3798" dirty="0">
                <a:solidFill>
                  <a:srgbClr val="FFFFFF"/>
                </a:solidFill>
                <a:latin typeface="Montserrat"/>
              </a:rPr>
              <a:t> </a:t>
            </a:r>
            <a:r>
              <a:rPr lang="en-US" sz="3798" dirty="0" err="1">
                <a:solidFill>
                  <a:srgbClr val="FFFFFF"/>
                </a:solidFill>
                <a:latin typeface="Montserrat"/>
              </a:rPr>
              <a:t>xử</a:t>
            </a:r>
            <a:r>
              <a:rPr lang="en-US" sz="3798" dirty="0">
                <a:solidFill>
                  <a:srgbClr val="FFFFFF"/>
                </a:solidFill>
                <a:latin typeface="Montserrat"/>
              </a:rPr>
              <a:t> </a:t>
            </a:r>
            <a:r>
              <a:rPr lang="en-US" sz="3798" dirty="0" err="1">
                <a:solidFill>
                  <a:srgbClr val="FFFFFF"/>
                </a:solidFill>
                <a:latin typeface="Montserrat"/>
              </a:rPr>
              <a:t>lý</a:t>
            </a:r>
            <a:r>
              <a:rPr lang="en-US" sz="3798" dirty="0">
                <a:solidFill>
                  <a:srgbClr val="FFFFFF"/>
                </a:solidFill>
                <a:latin typeface="Montserrat"/>
              </a:rPr>
              <a:t> </a:t>
            </a:r>
            <a:r>
              <a:rPr lang="en-US" sz="3798" dirty="0" err="1">
                <a:solidFill>
                  <a:srgbClr val="FFFFFF"/>
                </a:solidFill>
                <a:latin typeface="Montserrat"/>
              </a:rPr>
              <a:t>dữ</a:t>
            </a:r>
            <a:r>
              <a:rPr lang="en-US" sz="3798" dirty="0">
                <a:solidFill>
                  <a:srgbClr val="FFFFFF"/>
                </a:solidFill>
                <a:latin typeface="Montserrat"/>
              </a:rPr>
              <a:t> </a:t>
            </a:r>
            <a:r>
              <a:rPr lang="en-US" sz="3798" dirty="0" err="1">
                <a:solidFill>
                  <a:srgbClr val="FFFFFF"/>
                </a:solidFill>
                <a:latin typeface="Montserrat"/>
              </a:rPr>
              <a:t>liệu</a:t>
            </a:r>
            <a:r>
              <a:rPr lang="en-US" sz="3798" dirty="0">
                <a:solidFill>
                  <a:srgbClr val="FFFFFF"/>
                </a:solidFill>
                <a:latin typeface="Montserrat"/>
              </a:rPr>
              <a:t> </a:t>
            </a:r>
            <a:r>
              <a:rPr lang="en-US" sz="3798" dirty="0" err="1">
                <a:solidFill>
                  <a:srgbClr val="FFFFFF"/>
                </a:solidFill>
                <a:latin typeface="Montserrat"/>
              </a:rPr>
              <a:t>từ</a:t>
            </a:r>
            <a:r>
              <a:rPr lang="en-US" sz="3798" dirty="0">
                <a:solidFill>
                  <a:srgbClr val="FFFFFF"/>
                </a:solidFill>
                <a:latin typeface="Montserrat"/>
              </a:rPr>
              <a:t> file data.csv</a:t>
            </a:r>
          </a:p>
          <a:p>
            <a:pPr algn="just">
              <a:lnSpc>
                <a:spcPts val="4709"/>
              </a:lnSpc>
            </a:pPr>
            <a:endParaRPr lang="en-US" sz="3798" dirty="0">
              <a:solidFill>
                <a:srgbClr val="FFFFFF"/>
              </a:solidFill>
              <a:latin typeface="Montserrat"/>
            </a:endParaRPr>
          </a:p>
          <a:p>
            <a:pPr marL="819999" lvl="1" indent="-409999" algn="just">
              <a:lnSpc>
                <a:spcPts val="4709"/>
              </a:lnSpc>
              <a:buFont typeface="Arial"/>
              <a:buChar char="•"/>
            </a:pPr>
            <a:r>
              <a:rPr lang="en-US" sz="3798" dirty="0">
                <a:solidFill>
                  <a:srgbClr val="FFFFFF"/>
                </a:solidFill>
                <a:latin typeface="Montserrat"/>
              </a:rPr>
              <a:t>Chia </a:t>
            </a:r>
            <a:r>
              <a:rPr lang="en-US" sz="3798" dirty="0" err="1">
                <a:solidFill>
                  <a:srgbClr val="FFFFFF"/>
                </a:solidFill>
                <a:latin typeface="Montserrat"/>
              </a:rPr>
              <a:t>dữ</a:t>
            </a:r>
            <a:r>
              <a:rPr lang="en-US" sz="3798" dirty="0">
                <a:solidFill>
                  <a:srgbClr val="FFFFFF"/>
                </a:solidFill>
                <a:latin typeface="Montserrat"/>
              </a:rPr>
              <a:t> </a:t>
            </a:r>
            <a:r>
              <a:rPr lang="en-US" sz="3798" dirty="0" err="1">
                <a:solidFill>
                  <a:srgbClr val="FFFFFF"/>
                </a:solidFill>
                <a:latin typeface="Montserrat"/>
              </a:rPr>
              <a:t>liệu</a:t>
            </a:r>
            <a:r>
              <a:rPr lang="en-US" sz="3798" dirty="0">
                <a:solidFill>
                  <a:srgbClr val="FFFFFF"/>
                </a:solidFill>
                <a:latin typeface="Montserrat"/>
              </a:rPr>
              <a:t> </a:t>
            </a:r>
            <a:r>
              <a:rPr lang="en-US" sz="3798" dirty="0" err="1">
                <a:solidFill>
                  <a:srgbClr val="FFFFFF"/>
                </a:solidFill>
                <a:latin typeface="Montserrat"/>
              </a:rPr>
              <a:t>và</a:t>
            </a:r>
            <a:r>
              <a:rPr lang="en-US" sz="3798" dirty="0">
                <a:solidFill>
                  <a:srgbClr val="FFFFFF"/>
                </a:solidFill>
                <a:latin typeface="Montserrat"/>
              </a:rPr>
              <a:t> </a:t>
            </a:r>
            <a:r>
              <a:rPr lang="en-US" sz="3798" dirty="0" err="1">
                <a:solidFill>
                  <a:srgbClr val="FFFFFF"/>
                </a:solidFill>
                <a:latin typeface="Montserrat"/>
              </a:rPr>
              <a:t>xây</a:t>
            </a:r>
            <a:r>
              <a:rPr lang="en-US" sz="3798" dirty="0">
                <a:solidFill>
                  <a:srgbClr val="FFFFFF"/>
                </a:solidFill>
                <a:latin typeface="Montserrat"/>
              </a:rPr>
              <a:t> </a:t>
            </a:r>
            <a:r>
              <a:rPr lang="en-US" sz="3798" dirty="0" err="1">
                <a:solidFill>
                  <a:srgbClr val="FFFFFF"/>
                </a:solidFill>
                <a:latin typeface="Montserrat"/>
              </a:rPr>
              <a:t>dựng</a:t>
            </a:r>
            <a:r>
              <a:rPr lang="en-US" sz="3798" dirty="0">
                <a:solidFill>
                  <a:srgbClr val="FFFFFF"/>
                </a:solidFill>
                <a:latin typeface="Montserrat"/>
              </a:rPr>
              <a:t> 2 </a:t>
            </a:r>
            <a:r>
              <a:rPr lang="en-US" sz="3798" dirty="0" err="1">
                <a:solidFill>
                  <a:srgbClr val="FFFFFF"/>
                </a:solidFill>
                <a:latin typeface="Montserrat"/>
              </a:rPr>
              <a:t>mô</a:t>
            </a:r>
            <a:r>
              <a:rPr lang="en-US" sz="3798" dirty="0">
                <a:solidFill>
                  <a:srgbClr val="FFFFFF"/>
                </a:solidFill>
                <a:latin typeface="Montserrat"/>
              </a:rPr>
              <a:t> </a:t>
            </a:r>
            <a:r>
              <a:rPr lang="en-US" sz="3798" dirty="0" err="1">
                <a:solidFill>
                  <a:srgbClr val="FFFFFF"/>
                </a:solidFill>
                <a:latin typeface="Montserrat"/>
              </a:rPr>
              <a:t>hình</a:t>
            </a:r>
            <a:r>
              <a:rPr lang="en-US" sz="3798" dirty="0">
                <a:solidFill>
                  <a:srgbClr val="FFFFFF"/>
                </a:solidFill>
                <a:latin typeface="Montserrat"/>
              </a:rPr>
              <a:t> id3 </a:t>
            </a:r>
            <a:r>
              <a:rPr lang="en-US" sz="3798" dirty="0" err="1">
                <a:solidFill>
                  <a:srgbClr val="FFFFFF"/>
                </a:solidFill>
                <a:latin typeface="Montserrat"/>
              </a:rPr>
              <a:t>và</a:t>
            </a:r>
            <a:r>
              <a:rPr lang="en-US" sz="3798" dirty="0">
                <a:solidFill>
                  <a:srgbClr val="FFFFFF"/>
                </a:solidFill>
                <a:latin typeface="Montserrat"/>
              </a:rPr>
              <a:t> cart</a:t>
            </a:r>
          </a:p>
          <a:p>
            <a:pPr algn="just">
              <a:lnSpc>
                <a:spcPts val="4709"/>
              </a:lnSpc>
            </a:pPr>
            <a:endParaRPr lang="en-US" sz="3798" dirty="0">
              <a:solidFill>
                <a:srgbClr val="FFFFFF"/>
              </a:solidFill>
              <a:latin typeface="Montserrat"/>
            </a:endParaRPr>
          </a:p>
          <a:p>
            <a:pPr marL="819999" lvl="1" indent="-409999" algn="just">
              <a:lnSpc>
                <a:spcPts val="4709"/>
              </a:lnSpc>
              <a:buFont typeface="Arial"/>
              <a:buChar char="•"/>
            </a:pPr>
            <a:r>
              <a:rPr lang="en-US" sz="3798" dirty="0" err="1">
                <a:solidFill>
                  <a:srgbClr val="FFFFFF"/>
                </a:solidFill>
                <a:latin typeface="Montserrat"/>
              </a:rPr>
              <a:t>Tìm</a:t>
            </a:r>
            <a:r>
              <a:rPr lang="en-US" sz="3798" dirty="0">
                <a:solidFill>
                  <a:srgbClr val="FFFFFF"/>
                </a:solidFill>
                <a:latin typeface="Montserrat"/>
              </a:rPr>
              <a:t> fold </a:t>
            </a:r>
            <a:r>
              <a:rPr lang="en-US" sz="3798" dirty="0" err="1">
                <a:solidFill>
                  <a:srgbClr val="FFFFFF"/>
                </a:solidFill>
                <a:latin typeface="Montserrat"/>
              </a:rPr>
              <a:t>có</a:t>
            </a:r>
            <a:r>
              <a:rPr lang="en-US" sz="3798" dirty="0">
                <a:solidFill>
                  <a:srgbClr val="FFFFFF"/>
                </a:solidFill>
                <a:latin typeface="Montserrat"/>
              </a:rPr>
              <a:t> </a:t>
            </a:r>
            <a:r>
              <a:rPr lang="en-US" sz="3798" dirty="0" err="1">
                <a:solidFill>
                  <a:srgbClr val="FFFFFF"/>
                </a:solidFill>
                <a:latin typeface="Montserrat"/>
              </a:rPr>
              <a:t>mô</a:t>
            </a:r>
            <a:r>
              <a:rPr lang="en-US" sz="3798" dirty="0">
                <a:solidFill>
                  <a:srgbClr val="FFFFFF"/>
                </a:solidFill>
                <a:latin typeface="Montserrat"/>
              </a:rPr>
              <a:t> </a:t>
            </a:r>
            <a:r>
              <a:rPr lang="en-US" sz="3798" dirty="0" err="1">
                <a:solidFill>
                  <a:srgbClr val="FFFFFF"/>
                </a:solidFill>
                <a:latin typeface="Montserrat"/>
              </a:rPr>
              <a:t>hình</a:t>
            </a:r>
            <a:r>
              <a:rPr lang="en-US" sz="3798" dirty="0">
                <a:solidFill>
                  <a:srgbClr val="FFFFFF"/>
                </a:solidFill>
                <a:latin typeface="Montserrat"/>
              </a:rPr>
              <a:t> </a:t>
            </a:r>
            <a:r>
              <a:rPr lang="en-US" sz="3798" dirty="0" err="1">
                <a:solidFill>
                  <a:srgbClr val="FFFFFF"/>
                </a:solidFill>
                <a:latin typeface="Montserrat"/>
              </a:rPr>
              <a:t>chất</a:t>
            </a:r>
            <a:r>
              <a:rPr lang="en-US" sz="3798" dirty="0">
                <a:solidFill>
                  <a:srgbClr val="FFFFFF"/>
                </a:solidFill>
                <a:latin typeface="Montserrat"/>
              </a:rPr>
              <a:t> </a:t>
            </a:r>
            <a:r>
              <a:rPr lang="en-US" sz="3798" dirty="0" err="1">
                <a:solidFill>
                  <a:srgbClr val="FFFFFF"/>
                </a:solidFill>
                <a:latin typeface="Montserrat"/>
              </a:rPr>
              <a:t>lượng</a:t>
            </a:r>
            <a:r>
              <a:rPr lang="en-US" sz="3798" dirty="0">
                <a:solidFill>
                  <a:srgbClr val="FFFFFF"/>
                </a:solidFill>
                <a:latin typeface="Montserrat"/>
              </a:rPr>
              <a:t> </a:t>
            </a:r>
            <a:r>
              <a:rPr lang="en-US" sz="3798" dirty="0" err="1">
                <a:solidFill>
                  <a:srgbClr val="FFFFFF"/>
                </a:solidFill>
                <a:latin typeface="Montserrat"/>
              </a:rPr>
              <a:t>nhất</a:t>
            </a:r>
            <a:endParaRPr lang="en-US" sz="3798" dirty="0">
              <a:solidFill>
                <a:srgbClr val="FFFFFF"/>
              </a:solidFill>
              <a:latin typeface="Montserrat"/>
            </a:endParaRPr>
          </a:p>
          <a:p>
            <a:pPr algn="just">
              <a:lnSpc>
                <a:spcPts val="4709"/>
              </a:lnSpc>
            </a:pPr>
            <a:endParaRPr lang="en-US" sz="3798" dirty="0">
              <a:solidFill>
                <a:srgbClr val="FFFFFF"/>
              </a:solidFill>
              <a:latin typeface="Montserrat"/>
            </a:endParaRPr>
          </a:p>
          <a:p>
            <a:pPr marL="819999" lvl="1" indent="-409999" algn="just">
              <a:lnSpc>
                <a:spcPts val="4709"/>
              </a:lnSpc>
              <a:buFont typeface="Arial"/>
              <a:buChar char="•"/>
            </a:pPr>
            <a:r>
              <a:rPr lang="en-US" sz="3798" dirty="0" err="1">
                <a:solidFill>
                  <a:srgbClr val="FFFFFF"/>
                </a:solidFill>
                <a:latin typeface="Montserrat"/>
              </a:rPr>
              <a:t>Tạo</a:t>
            </a:r>
            <a:r>
              <a:rPr lang="en-US" sz="3798" dirty="0">
                <a:solidFill>
                  <a:srgbClr val="FFFFFF"/>
                </a:solidFill>
                <a:latin typeface="Montserrat"/>
              </a:rPr>
              <a:t> </a:t>
            </a:r>
            <a:r>
              <a:rPr lang="en-US" sz="3798" dirty="0" err="1">
                <a:solidFill>
                  <a:srgbClr val="FFFFFF"/>
                </a:solidFill>
                <a:latin typeface="Montserrat"/>
              </a:rPr>
              <a:t>giao</a:t>
            </a:r>
            <a:r>
              <a:rPr lang="en-US" sz="3798" dirty="0">
                <a:solidFill>
                  <a:srgbClr val="FFFFFF"/>
                </a:solidFill>
                <a:latin typeface="Montserrat"/>
              </a:rPr>
              <a:t> </a:t>
            </a:r>
            <a:r>
              <a:rPr lang="en-US" sz="3798" dirty="0" err="1">
                <a:solidFill>
                  <a:srgbClr val="FFFFFF"/>
                </a:solidFill>
                <a:latin typeface="Montserrat"/>
              </a:rPr>
              <a:t>diện</a:t>
            </a:r>
            <a:r>
              <a:rPr lang="en-US" sz="3798" dirty="0">
                <a:solidFill>
                  <a:srgbClr val="FFFFFF"/>
                </a:solidFill>
                <a:latin typeface="Montserrat"/>
              </a:rPr>
              <a:t> </a:t>
            </a:r>
            <a:r>
              <a:rPr lang="en-US" sz="3798" dirty="0" err="1">
                <a:solidFill>
                  <a:srgbClr val="FFFFFF"/>
                </a:solidFill>
                <a:latin typeface="Montserrat"/>
              </a:rPr>
              <a:t>để</a:t>
            </a:r>
            <a:r>
              <a:rPr lang="en-US" sz="3798" dirty="0">
                <a:solidFill>
                  <a:srgbClr val="FFFFFF"/>
                </a:solidFill>
                <a:latin typeface="Montserrat"/>
              </a:rPr>
              <a:t> </a:t>
            </a:r>
            <a:r>
              <a:rPr lang="en-US" sz="3798" dirty="0" err="1">
                <a:solidFill>
                  <a:srgbClr val="FFFFFF"/>
                </a:solidFill>
                <a:latin typeface="Montserrat"/>
              </a:rPr>
              <a:t>người</a:t>
            </a:r>
            <a:r>
              <a:rPr lang="en-US" sz="3798" dirty="0">
                <a:solidFill>
                  <a:srgbClr val="FFFFFF"/>
                </a:solidFill>
                <a:latin typeface="Montserrat"/>
              </a:rPr>
              <a:t> </a:t>
            </a:r>
            <a:r>
              <a:rPr lang="en-US" sz="3798" dirty="0" err="1">
                <a:solidFill>
                  <a:srgbClr val="FFFFFF"/>
                </a:solidFill>
                <a:latin typeface="Montserrat"/>
              </a:rPr>
              <a:t>dùng</a:t>
            </a:r>
            <a:r>
              <a:rPr lang="en-US" sz="3798" dirty="0">
                <a:solidFill>
                  <a:srgbClr val="FFFFFF"/>
                </a:solidFill>
                <a:latin typeface="Montserrat"/>
              </a:rPr>
              <a:t> </a:t>
            </a:r>
            <a:r>
              <a:rPr lang="en-US" sz="3798" dirty="0" err="1">
                <a:solidFill>
                  <a:srgbClr val="FFFFFF"/>
                </a:solidFill>
                <a:latin typeface="Montserrat"/>
              </a:rPr>
              <a:t>nhập</a:t>
            </a:r>
            <a:r>
              <a:rPr lang="en-US" sz="3798" dirty="0">
                <a:solidFill>
                  <a:srgbClr val="FFFFFF"/>
                </a:solidFill>
                <a:latin typeface="Montserrat"/>
              </a:rPr>
              <a:t> </a:t>
            </a:r>
            <a:r>
              <a:rPr lang="en-US" sz="3798" dirty="0" err="1">
                <a:solidFill>
                  <a:srgbClr val="FFFFFF"/>
                </a:solidFill>
                <a:latin typeface="Montserrat"/>
              </a:rPr>
              <a:t>dữ</a:t>
            </a:r>
            <a:r>
              <a:rPr lang="en-US" sz="3798" dirty="0">
                <a:solidFill>
                  <a:srgbClr val="FFFFFF"/>
                </a:solidFill>
                <a:latin typeface="Montserrat"/>
              </a:rPr>
              <a:t> </a:t>
            </a:r>
            <a:r>
              <a:rPr lang="en-US" sz="3798" dirty="0" err="1">
                <a:solidFill>
                  <a:srgbClr val="FFFFFF"/>
                </a:solidFill>
                <a:latin typeface="Montserrat"/>
              </a:rPr>
              <a:t>liệu</a:t>
            </a:r>
            <a:r>
              <a:rPr lang="en-US" sz="3798" dirty="0">
                <a:solidFill>
                  <a:srgbClr val="FFFFFF"/>
                </a:solidFill>
                <a:latin typeface="Montserrat"/>
              </a:rPr>
              <a:t> </a:t>
            </a:r>
            <a:r>
              <a:rPr lang="en-US" sz="3798" dirty="0" err="1">
                <a:solidFill>
                  <a:srgbClr val="FFFFFF"/>
                </a:solidFill>
                <a:latin typeface="Montserrat"/>
              </a:rPr>
              <a:t>đầu</a:t>
            </a:r>
            <a:r>
              <a:rPr lang="en-US" sz="3798" dirty="0">
                <a:solidFill>
                  <a:srgbClr val="FFFFFF"/>
                </a:solidFill>
                <a:latin typeface="Montserrat"/>
              </a:rPr>
              <a:t> </a:t>
            </a:r>
            <a:r>
              <a:rPr lang="en-US" sz="3798" dirty="0" err="1">
                <a:solidFill>
                  <a:srgbClr val="FFFFFF"/>
                </a:solidFill>
                <a:latin typeface="Montserrat"/>
              </a:rPr>
              <a:t>vào</a:t>
            </a:r>
            <a:r>
              <a:rPr lang="en-US" sz="3798" dirty="0">
                <a:solidFill>
                  <a:srgbClr val="FFFFFF"/>
                </a:solidFill>
                <a:latin typeface="Montserrat"/>
              </a:rPr>
              <a:t> </a:t>
            </a:r>
            <a:r>
              <a:rPr lang="en-US" sz="3798" dirty="0" err="1">
                <a:solidFill>
                  <a:srgbClr val="FFFFFF"/>
                </a:solidFill>
                <a:latin typeface="Montserrat"/>
              </a:rPr>
              <a:t>và</a:t>
            </a:r>
            <a:r>
              <a:rPr lang="en-US" sz="3798" dirty="0">
                <a:solidFill>
                  <a:srgbClr val="FFFFFF"/>
                </a:solidFill>
                <a:latin typeface="Montserrat"/>
              </a:rPr>
              <a:t> </a:t>
            </a:r>
            <a:r>
              <a:rPr lang="en-US" sz="3798" dirty="0" err="1">
                <a:solidFill>
                  <a:srgbClr val="FFFFFF"/>
                </a:solidFill>
                <a:latin typeface="Montserrat"/>
              </a:rPr>
              <a:t>chương</a:t>
            </a:r>
            <a:r>
              <a:rPr lang="en-US" sz="3798" dirty="0">
                <a:solidFill>
                  <a:srgbClr val="FFFFFF"/>
                </a:solidFill>
                <a:latin typeface="Montserrat"/>
              </a:rPr>
              <a:t> </a:t>
            </a:r>
            <a:r>
              <a:rPr lang="en-US" sz="3798" dirty="0" err="1">
                <a:solidFill>
                  <a:srgbClr val="FFFFFF"/>
                </a:solidFill>
                <a:latin typeface="Montserrat"/>
              </a:rPr>
              <a:t>trình</a:t>
            </a:r>
            <a:r>
              <a:rPr lang="en-US" sz="3798" dirty="0">
                <a:solidFill>
                  <a:srgbClr val="FFFFFF"/>
                </a:solidFill>
                <a:latin typeface="Montserrat"/>
              </a:rPr>
              <a:t> </a:t>
            </a:r>
            <a:r>
              <a:rPr lang="en-US" sz="3798" dirty="0" err="1">
                <a:solidFill>
                  <a:srgbClr val="FFFFFF"/>
                </a:solidFill>
                <a:latin typeface="Montserrat"/>
              </a:rPr>
              <a:t>sử</a:t>
            </a:r>
            <a:r>
              <a:rPr lang="en-US" sz="3798" dirty="0">
                <a:solidFill>
                  <a:srgbClr val="FFFFFF"/>
                </a:solidFill>
                <a:latin typeface="Montserrat"/>
              </a:rPr>
              <a:t> </a:t>
            </a:r>
            <a:r>
              <a:rPr lang="en-US" sz="3798" dirty="0" err="1">
                <a:solidFill>
                  <a:srgbClr val="FFFFFF"/>
                </a:solidFill>
                <a:latin typeface="Montserrat"/>
              </a:rPr>
              <a:t>dụng</a:t>
            </a:r>
            <a:r>
              <a:rPr lang="en-US" sz="3798" dirty="0">
                <a:solidFill>
                  <a:srgbClr val="FFFFFF"/>
                </a:solidFill>
                <a:latin typeface="Montserrat"/>
              </a:rPr>
              <a:t> </a:t>
            </a:r>
            <a:r>
              <a:rPr lang="en-US" sz="3798" dirty="0" err="1">
                <a:solidFill>
                  <a:srgbClr val="FFFFFF"/>
                </a:solidFill>
                <a:latin typeface="Montserrat"/>
              </a:rPr>
              <a:t>cây</a:t>
            </a:r>
            <a:r>
              <a:rPr lang="en-US" sz="3798" dirty="0">
                <a:solidFill>
                  <a:srgbClr val="FFFFFF"/>
                </a:solidFill>
                <a:latin typeface="Montserrat"/>
              </a:rPr>
              <a:t> </a:t>
            </a:r>
            <a:r>
              <a:rPr lang="en-US" sz="3798" dirty="0" err="1">
                <a:solidFill>
                  <a:srgbClr val="FFFFFF"/>
                </a:solidFill>
                <a:latin typeface="Montserrat"/>
              </a:rPr>
              <a:t>quyết</a:t>
            </a:r>
            <a:r>
              <a:rPr lang="en-US" sz="3798" dirty="0">
                <a:solidFill>
                  <a:srgbClr val="FFFFFF"/>
                </a:solidFill>
                <a:latin typeface="Montserrat"/>
              </a:rPr>
              <a:t> </a:t>
            </a:r>
            <a:r>
              <a:rPr lang="en-US" sz="3798" dirty="0" err="1">
                <a:solidFill>
                  <a:srgbClr val="FFFFFF"/>
                </a:solidFill>
                <a:latin typeface="Montserrat"/>
              </a:rPr>
              <a:t>định</a:t>
            </a:r>
            <a:r>
              <a:rPr lang="en-US" sz="3798" dirty="0">
                <a:solidFill>
                  <a:srgbClr val="FFFFFF"/>
                </a:solidFill>
                <a:latin typeface="Montserrat"/>
              </a:rPr>
              <a:t> </a:t>
            </a:r>
            <a:r>
              <a:rPr lang="en-US" sz="3798" dirty="0" err="1">
                <a:solidFill>
                  <a:srgbClr val="FFFFFF"/>
                </a:solidFill>
                <a:latin typeface="Montserrat"/>
              </a:rPr>
              <a:t>dự</a:t>
            </a:r>
            <a:r>
              <a:rPr lang="en-US" sz="3798" dirty="0">
                <a:solidFill>
                  <a:srgbClr val="FFFFFF"/>
                </a:solidFill>
                <a:latin typeface="Montserrat"/>
              </a:rPr>
              <a:t> </a:t>
            </a:r>
            <a:r>
              <a:rPr lang="en-US" sz="3798" dirty="0" err="1">
                <a:solidFill>
                  <a:srgbClr val="FFFFFF"/>
                </a:solidFill>
                <a:latin typeface="Montserrat"/>
              </a:rPr>
              <a:t>đoán</a:t>
            </a:r>
            <a:r>
              <a:rPr lang="en-US" sz="3798" dirty="0">
                <a:solidFill>
                  <a:srgbClr val="FFFFFF"/>
                </a:solidFill>
                <a:latin typeface="Montserrat"/>
              </a:rPr>
              <a:t> </a:t>
            </a:r>
            <a:r>
              <a:rPr lang="en-US" sz="3798" dirty="0" err="1">
                <a:solidFill>
                  <a:srgbClr val="FFFFFF"/>
                </a:solidFill>
                <a:latin typeface="Montserrat"/>
              </a:rPr>
              <a:t>kết</a:t>
            </a:r>
            <a:r>
              <a:rPr lang="en-US" sz="3798" dirty="0">
                <a:solidFill>
                  <a:srgbClr val="FFFFFF"/>
                </a:solidFill>
                <a:latin typeface="Montserrat"/>
              </a:rPr>
              <a:t> </a:t>
            </a:r>
            <a:r>
              <a:rPr lang="en-US" sz="3798" dirty="0" err="1">
                <a:solidFill>
                  <a:srgbClr val="FFFFFF"/>
                </a:solidFill>
                <a:latin typeface="Montserrat"/>
              </a:rPr>
              <a:t>quả</a:t>
            </a:r>
            <a:r>
              <a:rPr lang="en-US" sz="3798" dirty="0">
                <a:solidFill>
                  <a:srgbClr val="FFFFFF"/>
                </a:solidFill>
                <a:latin typeface="Montserrat"/>
              </a:rPr>
              <a:t> </a:t>
            </a:r>
            <a:r>
              <a:rPr lang="en-US" sz="3798" dirty="0" err="1">
                <a:solidFill>
                  <a:srgbClr val="FFFFFF"/>
                </a:solidFill>
                <a:latin typeface="Montserrat"/>
              </a:rPr>
              <a:t>ung</a:t>
            </a:r>
            <a:r>
              <a:rPr lang="en-US" sz="3798" dirty="0">
                <a:solidFill>
                  <a:srgbClr val="FFFFFF"/>
                </a:solidFill>
                <a:latin typeface="Montserrat"/>
              </a:rPr>
              <a:t> </a:t>
            </a:r>
            <a:r>
              <a:rPr lang="en-US" sz="3798" dirty="0" err="1">
                <a:solidFill>
                  <a:srgbClr val="FFFFFF"/>
                </a:solidFill>
                <a:latin typeface="Montserrat"/>
              </a:rPr>
              <a:t>thư</a:t>
            </a:r>
            <a:r>
              <a:rPr lang="en-US" sz="3798" dirty="0">
                <a:solidFill>
                  <a:srgbClr val="FFFFFF"/>
                </a:solidFill>
                <a:latin typeface="Montserrat"/>
              </a:rPr>
              <a:t> </a:t>
            </a:r>
            <a:r>
              <a:rPr lang="en-US" sz="3798" dirty="0" err="1">
                <a:solidFill>
                  <a:srgbClr val="FFFFFF"/>
                </a:solidFill>
                <a:latin typeface="Montserrat"/>
              </a:rPr>
              <a:t>vú</a:t>
            </a:r>
            <a:r>
              <a:rPr lang="en-US" sz="3798" dirty="0">
                <a:solidFill>
                  <a:srgbClr val="FFFFFF"/>
                </a:solidFill>
                <a:latin typeface="Montserrat"/>
              </a:rPr>
              <a:t>.</a:t>
            </a:r>
          </a:p>
        </p:txBody>
      </p:sp>
      <p:sp>
        <p:nvSpPr>
          <p:cNvPr id="3" name="TextBox 3"/>
          <p:cNvSpPr txBox="1"/>
          <p:nvPr/>
        </p:nvSpPr>
        <p:spPr>
          <a:xfrm>
            <a:off x="614472" y="500161"/>
            <a:ext cx="12720528" cy="691515"/>
          </a:xfrm>
          <a:prstGeom prst="rect">
            <a:avLst/>
          </a:prstGeom>
        </p:spPr>
        <p:txBody>
          <a:bodyPr wrap="square" lIns="0" tIns="0" rIns="0" bIns="0" rtlCol="0" anchor="t">
            <a:spAutoFit/>
          </a:bodyPr>
          <a:lstStyle/>
          <a:p>
            <a:pPr algn="ctr">
              <a:lnSpc>
                <a:spcPts val="5580"/>
              </a:lnSpc>
              <a:spcBef>
                <a:spcPct val="0"/>
              </a:spcBef>
            </a:pPr>
            <a:r>
              <a:rPr lang="en-US" sz="4500" dirty="0">
                <a:solidFill>
                  <a:srgbClr val="FFFFFF"/>
                </a:solidFill>
                <a:latin typeface="Montserrat Bold"/>
              </a:rPr>
              <a:t>4. </a:t>
            </a:r>
            <a:r>
              <a:rPr lang="en-US" sz="4500" dirty="0" err="1">
                <a:solidFill>
                  <a:srgbClr val="FFFFFF"/>
                </a:solidFill>
                <a:latin typeface="Montserrat Bold"/>
              </a:rPr>
              <a:t>Mô</a:t>
            </a:r>
            <a:r>
              <a:rPr lang="en-US" sz="4500" dirty="0">
                <a:solidFill>
                  <a:srgbClr val="FFFFFF"/>
                </a:solidFill>
                <a:latin typeface="Montserrat Bold"/>
              </a:rPr>
              <a:t> </a:t>
            </a:r>
            <a:r>
              <a:rPr lang="en-US" sz="4500" dirty="0" err="1">
                <a:solidFill>
                  <a:srgbClr val="FFFFFF"/>
                </a:solidFill>
                <a:latin typeface="Montserrat Bold"/>
              </a:rPr>
              <a:t>tả</a:t>
            </a:r>
            <a:r>
              <a:rPr lang="en-US" sz="4500" dirty="0">
                <a:solidFill>
                  <a:srgbClr val="FFFFFF"/>
                </a:solidFill>
                <a:latin typeface="Montserrat Bold"/>
              </a:rPr>
              <a:t> </a:t>
            </a:r>
            <a:r>
              <a:rPr lang="en-US" sz="4500" dirty="0" err="1">
                <a:solidFill>
                  <a:srgbClr val="FFFFFF"/>
                </a:solidFill>
                <a:latin typeface="Montserrat Bold"/>
              </a:rPr>
              <a:t>các</a:t>
            </a:r>
            <a:r>
              <a:rPr lang="en-US" sz="4500" dirty="0">
                <a:solidFill>
                  <a:srgbClr val="FFFFFF"/>
                </a:solidFill>
                <a:latin typeface="Montserrat Bold"/>
              </a:rPr>
              <a:t> </a:t>
            </a:r>
            <a:r>
              <a:rPr lang="en-US" sz="4500" dirty="0" err="1">
                <a:solidFill>
                  <a:srgbClr val="FFFFFF"/>
                </a:solidFill>
                <a:latin typeface="Montserrat Bold"/>
              </a:rPr>
              <a:t>chức</a:t>
            </a:r>
            <a:r>
              <a:rPr lang="en-US" sz="4500" dirty="0">
                <a:solidFill>
                  <a:srgbClr val="FFFFFF"/>
                </a:solidFill>
                <a:latin typeface="Montserrat Bold"/>
              </a:rPr>
              <a:t> </a:t>
            </a:r>
            <a:r>
              <a:rPr lang="en-US" sz="4500" dirty="0" err="1">
                <a:solidFill>
                  <a:srgbClr val="FFFFFF"/>
                </a:solidFill>
                <a:latin typeface="Montserrat Bold"/>
              </a:rPr>
              <a:t>năng</a:t>
            </a:r>
            <a:r>
              <a:rPr lang="en-US" sz="4500" dirty="0">
                <a:solidFill>
                  <a:srgbClr val="FFFFFF"/>
                </a:solidFill>
                <a:latin typeface="Montserrat Bold"/>
              </a:rPr>
              <a:t> </a:t>
            </a:r>
            <a:r>
              <a:rPr lang="en-US" sz="4500" dirty="0" err="1">
                <a:solidFill>
                  <a:srgbClr val="FFFFFF"/>
                </a:solidFill>
                <a:latin typeface="Montserrat Bold"/>
              </a:rPr>
              <a:t>của</a:t>
            </a:r>
            <a:r>
              <a:rPr lang="en-US" sz="4500" dirty="0">
                <a:solidFill>
                  <a:srgbClr val="FFFFFF"/>
                </a:solidFill>
                <a:latin typeface="Montserrat Bold"/>
              </a:rPr>
              <a:t> </a:t>
            </a:r>
            <a:r>
              <a:rPr lang="en-US" sz="4500" dirty="0" err="1">
                <a:solidFill>
                  <a:srgbClr val="FFFFFF"/>
                </a:solidFill>
                <a:latin typeface="Montserrat Bold"/>
              </a:rPr>
              <a:t>chương</a:t>
            </a:r>
            <a:r>
              <a:rPr lang="en-US" sz="4500" dirty="0">
                <a:solidFill>
                  <a:srgbClr val="FFFFFF"/>
                </a:solidFill>
                <a:latin typeface="Montserrat Bold"/>
              </a:rPr>
              <a:t> </a:t>
            </a:r>
            <a:r>
              <a:rPr lang="en-US" sz="4500" dirty="0" err="1">
                <a:solidFill>
                  <a:srgbClr val="FFFFFF"/>
                </a:solidFill>
                <a:latin typeface="Montserrat Bold"/>
              </a:rPr>
              <a:t>trình</a:t>
            </a:r>
            <a:endParaRPr lang="en-US" sz="4500" dirty="0">
              <a:solidFill>
                <a:srgbClr val="FFFFFF"/>
              </a:solidFill>
              <a:latin typeface="Montserrat Bold"/>
            </a:endParaRPr>
          </a:p>
        </p:txBody>
      </p:sp>
      <p:sp>
        <p:nvSpPr>
          <p:cNvPr id="4" name="Freeform 4"/>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760982" y="1159875"/>
            <a:ext cx="12801285" cy="8098425"/>
          </a:xfrm>
          <a:custGeom>
            <a:avLst/>
            <a:gdLst/>
            <a:ahLst/>
            <a:cxnLst/>
            <a:rect l="l" t="t" r="r" b="b"/>
            <a:pathLst>
              <a:path w="12801285" h="8098425">
                <a:moveTo>
                  <a:pt x="0" y="0"/>
                </a:moveTo>
                <a:lnTo>
                  <a:pt x="12801285" y="0"/>
                </a:lnTo>
                <a:lnTo>
                  <a:pt x="12801285" y="8098425"/>
                </a:lnTo>
                <a:lnTo>
                  <a:pt x="0" y="809842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63799" y="2326005"/>
            <a:ext cx="2425509" cy="5625465"/>
          </a:xfrm>
          <a:prstGeom prst="rect">
            <a:avLst/>
          </a:prstGeom>
        </p:spPr>
        <p:txBody>
          <a:bodyPr lIns="0" tIns="0" rIns="0" bIns="0" rtlCol="0" anchor="t">
            <a:spAutoFit/>
          </a:bodyPr>
          <a:lstStyle/>
          <a:p>
            <a:pPr>
              <a:lnSpc>
                <a:spcPts val="5580"/>
              </a:lnSpc>
              <a:spcBef>
                <a:spcPct val="0"/>
              </a:spcBef>
            </a:pPr>
            <a:r>
              <a:rPr lang="en-US" sz="4500">
                <a:solidFill>
                  <a:srgbClr val="FFFFFF"/>
                </a:solidFill>
                <a:latin typeface="Montserrat Bold"/>
              </a:rPr>
              <a:t>Giao diện chương trình đã chạy 1 mẫu  để dự đoán</a:t>
            </a:r>
          </a:p>
        </p:txBody>
      </p:sp>
      <p:sp>
        <p:nvSpPr>
          <p:cNvPr id="4" name="Freeform 4"/>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988820"/>
            <a:ext cx="15916894" cy="7269480"/>
          </a:xfrm>
          <a:prstGeom prst="rect">
            <a:avLst/>
          </a:prstGeom>
        </p:spPr>
        <p:txBody>
          <a:bodyPr lIns="0" tIns="0" rIns="0" bIns="0" rtlCol="0" anchor="t">
            <a:spAutoFit/>
          </a:bodyPr>
          <a:lstStyle/>
          <a:p>
            <a:pPr marL="647700" lvl="1" indent="-323850">
              <a:lnSpc>
                <a:spcPts val="4860"/>
              </a:lnSpc>
              <a:buFont typeface="Arial"/>
              <a:buChar char="•"/>
            </a:pPr>
            <a:r>
              <a:rPr lang="en-US" sz="3000">
                <a:solidFill>
                  <a:srgbClr val="FFFFFF"/>
                </a:solidFill>
                <a:latin typeface="Montserrat"/>
              </a:rPr>
              <a:t>Giới thiệu về học máy như lịch sử ra đời của học máy và vai trò của học máy, ưu và nhược điểm của 2 phương pháp học có giám sát và học không giám sát.</a:t>
            </a:r>
          </a:p>
          <a:p>
            <a:pPr marL="647700" lvl="1" indent="-323850">
              <a:lnSpc>
                <a:spcPts val="4860"/>
              </a:lnSpc>
              <a:buFont typeface="Arial"/>
              <a:buChar char="•"/>
            </a:pPr>
            <a:r>
              <a:rPr lang="en-US" sz="3000">
                <a:solidFill>
                  <a:srgbClr val="FFFFFF"/>
                </a:solidFill>
                <a:latin typeface="Montserrat"/>
              </a:rPr>
              <a:t>Trình bày Mục đích phương pháp, Input, Output, Method của xây dựng cây quyết định ID3, CART và các độ đo để đánh giá chất lượng mô hình.</a:t>
            </a:r>
          </a:p>
          <a:p>
            <a:pPr marL="647700" lvl="1" indent="-323850">
              <a:lnSpc>
                <a:spcPts val="4860"/>
              </a:lnSpc>
              <a:buFont typeface="Arial"/>
              <a:buChar char="•"/>
            </a:pPr>
            <a:r>
              <a:rPr lang="en-US" sz="3000">
                <a:solidFill>
                  <a:srgbClr val="FFFFFF"/>
                </a:solidFill>
                <a:latin typeface="Montserrat"/>
              </a:rPr>
              <a:t>Mô tả về tập dữ liệu gồm những thông tin gì và sử dụng thông tin của những thuộc tính nào để dự đoán giá trị của thuộc tính nào.</a:t>
            </a:r>
          </a:p>
          <a:p>
            <a:pPr marL="647700" lvl="1" indent="-323850">
              <a:lnSpc>
                <a:spcPts val="4860"/>
              </a:lnSpc>
              <a:buFont typeface="Arial"/>
              <a:buChar char="•"/>
            </a:pPr>
            <a:r>
              <a:rPr lang="en-US" sz="3000">
                <a:solidFill>
                  <a:srgbClr val="FFFFFF"/>
                </a:solidFill>
                <a:latin typeface="Montserrat"/>
              </a:rPr>
              <a:t>Mô tả lại cách giải bài toán bằng việc sử dụng phương pháp k-fold cross validation để chọn ra mô hình huấn luyện và dùng ID3, CART để dự đoán dữ liệu mới.</a:t>
            </a:r>
          </a:p>
          <a:p>
            <a:pPr marL="647700" lvl="1" indent="-323850">
              <a:lnSpc>
                <a:spcPts val="4860"/>
              </a:lnSpc>
              <a:buFont typeface="Arial"/>
              <a:buChar char="•"/>
            </a:pPr>
            <a:r>
              <a:rPr lang="en-US" sz="3000">
                <a:solidFill>
                  <a:srgbClr val="FFFFFF"/>
                </a:solidFill>
                <a:latin typeface="Montserrat"/>
              </a:rPr>
              <a:t>Đánh giá chất lượng của 2 mô hình ID3 và CART qua các độ đo Accuracy, Precision, Recall, F1-score và mô tả các chức năng và giao diện của chương trình.</a:t>
            </a:r>
          </a:p>
        </p:txBody>
      </p:sp>
      <p:sp>
        <p:nvSpPr>
          <p:cNvPr id="4" name="TextBox 4"/>
          <p:cNvSpPr txBox="1"/>
          <p:nvPr/>
        </p:nvSpPr>
        <p:spPr>
          <a:xfrm>
            <a:off x="1028700" y="1019175"/>
            <a:ext cx="2506028" cy="691515"/>
          </a:xfrm>
          <a:prstGeom prst="rect">
            <a:avLst/>
          </a:prstGeom>
        </p:spPr>
        <p:txBody>
          <a:bodyPr lIns="0" tIns="0" rIns="0" bIns="0" rtlCol="0" anchor="t">
            <a:spAutoFit/>
          </a:bodyPr>
          <a:lstStyle/>
          <a:p>
            <a:pPr algn="ctr">
              <a:lnSpc>
                <a:spcPts val="5580"/>
              </a:lnSpc>
              <a:spcBef>
                <a:spcPct val="0"/>
              </a:spcBef>
            </a:pPr>
            <a:r>
              <a:rPr lang="en-US" sz="4500">
                <a:solidFill>
                  <a:srgbClr val="FFFFFF"/>
                </a:solidFill>
                <a:latin typeface="Montserrat Bold"/>
              </a:rPr>
              <a:t>Kết luận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009650"/>
            <a:ext cx="3670578" cy="931545"/>
          </a:xfrm>
          <a:prstGeom prst="rect">
            <a:avLst/>
          </a:prstGeom>
        </p:spPr>
        <p:txBody>
          <a:bodyPr lIns="0" tIns="0" rIns="0" bIns="0" rtlCol="0" anchor="t">
            <a:spAutoFit/>
          </a:bodyPr>
          <a:lstStyle/>
          <a:p>
            <a:pPr algn="ctr">
              <a:lnSpc>
                <a:spcPts val="7440"/>
              </a:lnSpc>
              <a:spcBef>
                <a:spcPct val="0"/>
              </a:spcBef>
            </a:pPr>
            <a:r>
              <a:rPr lang="en-US" sz="6000">
                <a:solidFill>
                  <a:srgbClr val="FFFFFF"/>
                </a:solidFill>
                <a:latin typeface="Montserrat Bold"/>
              </a:rPr>
              <a:t>Nội dung</a:t>
            </a:r>
          </a:p>
        </p:txBody>
      </p:sp>
      <p:sp>
        <p:nvSpPr>
          <p:cNvPr id="4" name="TextBox 4"/>
          <p:cNvSpPr txBox="1"/>
          <p:nvPr/>
        </p:nvSpPr>
        <p:spPr>
          <a:xfrm>
            <a:off x="1961555" y="2249675"/>
            <a:ext cx="14364891" cy="6904355"/>
          </a:xfrm>
          <a:prstGeom prst="rect">
            <a:avLst/>
          </a:prstGeom>
        </p:spPr>
        <p:txBody>
          <a:bodyPr lIns="0" tIns="0" rIns="0" bIns="0" rtlCol="0" anchor="t">
            <a:spAutoFit/>
          </a:bodyPr>
          <a:lstStyle/>
          <a:p>
            <a:pPr>
              <a:lnSpc>
                <a:spcPts val="4959"/>
              </a:lnSpc>
              <a:spcBef>
                <a:spcPct val="0"/>
              </a:spcBef>
            </a:pPr>
            <a:r>
              <a:rPr lang="en-US" sz="3999">
                <a:solidFill>
                  <a:srgbClr val="FFFFFF"/>
                </a:solidFill>
                <a:latin typeface="Montserrat Bold"/>
              </a:rPr>
              <a:t>Phần 1. Tổng quan</a:t>
            </a:r>
          </a:p>
          <a:p>
            <a:pPr marL="863599" lvl="1" indent="-431800">
              <a:lnSpc>
                <a:spcPts val="4959"/>
              </a:lnSpc>
              <a:buFont typeface="Arial"/>
              <a:buChar char="•"/>
            </a:pPr>
            <a:r>
              <a:rPr lang="en-US" sz="3999">
                <a:solidFill>
                  <a:srgbClr val="FFFFFF"/>
                </a:solidFill>
                <a:latin typeface="Montserrat"/>
              </a:rPr>
              <a:t>Giới thiệu về học máy</a:t>
            </a:r>
          </a:p>
          <a:p>
            <a:pPr marL="863599" lvl="1" indent="-431800">
              <a:lnSpc>
                <a:spcPts val="4959"/>
              </a:lnSpc>
              <a:buFont typeface="Arial"/>
              <a:buChar char="•"/>
            </a:pPr>
            <a:r>
              <a:rPr lang="en-US" sz="3999">
                <a:solidFill>
                  <a:srgbClr val="FFFFFF"/>
                </a:solidFill>
                <a:latin typeface="Montserrat"/>
              </a:rPr>
              <a:t>Phương pháp học máy </a:t>
            </a:r>
            <a:r>
              <a:rPr lang="en-US" sz="3999">
                <a:solidFill>
                  <a:srgbClr val="FFFFFF"/>
                </a:solidFill>
                <a:latin typeface="Montserrat Bold"/>
              </a:rPr>
              <a:t>(K-fold + ID3 +CART)</a:t>
            </a:r>
          </a:p>
          <a:p>
            <a:pPr>
              <a:lnSpc>
                <a:spcPts val="4959"/>
              </a:lnSpc>
              <a:spcBef>
                <a:spcPct val="0"/>
              </a:spcBef>
            </a:pPr>
            <a:endParaRPr lang="en-US" sz="3999">
              <a:solidFill>
                <a:srgbClr val="FFFFFF"/>
              </a:solidFill>
              <a:latin typeface="Montserrat Bold"/>
            </a:endParaRPr>
          </a:p>
          <a:p>
            <a:pPr>
              <a:lnSpc>
                <a:spcPts val="4959"/>
              </a:lnSpc>
              <a:spcBef>
                <a:spcPct val="0"/>
              </a:spcBef>
            </a:pPr>
            <a:r>
              <a:rPr lang="en-US" sz="3999">
                <a:solidFill>
                  <a:srgbClr val="FFFFFF"/>
                </a:solidFill>
                <a:latin typeface="Montserrat Bold"/>
              </a:rPr>
              <a:t>Phần 2. Thực nghiệm</a:t>
            </a:r>
          </a:p>
          <a:p>
            <a:pPr marL="863599" lvl="1" indent="-431800">
              <a:lnSpc>
                <a:spcPts val="4959"/>
              </a:lnSpc>
              <a:spcBef>
                <a:spcPct val="0"/>
              </a:spcBef>
              <a:buFont typeface="Arial"/>
              <a:buChar char="•"/>
            </a:pPr>
            <a:r>
              <a:rPr lang="en-US" sz="3999">
                <a:solidFill>
                  <a:srgbClr val="FFFFFF"/>
                </a:solidFill>
                <a:latin typeface="Montserrat"/>
              </a:rPr>
              <a:t>Mô tả tập dữ liệu</a:t>
            </a:r>
          </a:p>
          <a:p>
            <a:pPr marL="863599" lvl="1" indent="-431800">
              <a:lnSpc>
                <a:spcPts val="4959"/>
              </a:lnSpc>
              <a:spcBef>
                <a:spcPct val="0"/>
              </a:spcBef>
              <a:buFont typeface="Arial"/>
              <a:buChar char="•"/>
            </a:pPr>
            <a:r>
              <a:rPr lang="en-US" sz="3999">
                <a:solidFill>
                  <a:srgbClr val="FFFFFF"/>
                </a:solidFill>
                <a:latin typeface="Montserrat"/>
              </a:rPr>
              <a:t>Mô tả cách giải bài toán bằng phương pháp học máy</a:t>
            </a:r>
          </a:p>
          <a:p>
            <a:pPr marL="863599" lvl="1" indent="-431800">
              <a:lnSpc>
                <a:spcPts val="4959"/>
              </a:lnSpc>
              <a:spcBef>
                <a:spcPct val="0"/>
              </a:spcBef>
              <a:buFont typeface="Arial"/>
              <a:buChar char="•"/>
            </a:pPr>
            <a:r>
              <a:rPr lang="en-US" sz="3999">
                <a:solidFill>
                  <a:srgbClr val="FFFFFF"/>
                </a:solidFill>
                <a:latin typeface="Montserrat"/>
              </a:rPr>
              <a:t>Đánh giá mô hình</a:t>
            </a:r>
          </a:p>
          <a:p>
            <a:pPr marL="863599" lvl="1" indent="-431800">
              <a:lnSpc>
                <a:spcPts val="4959"/>
              </a:lnSpc>
              <a:spcBef>
                <a:spcPct val="0"/>
              </a:spcBef>
              <a:buFont typeface="Arial"/>
              <a:buChar char="•"/>
            </a:pPr>
            <a:r>
              <a:rPr lang="en-US" sz="3999">
                <a:solidFill>
                  <a:srgbClr val="FFFFFF"/>
                </a:solidFill>
                <a:latin typeface="Montserrat"/>
              </a:rPr>
              <a:t>Mô tả các chức năng của chương trình</a:t>
            </a:r>
          </a:p>
          <a:p>
            <a:pPr>
              <a:lnSpc>
                <a:spcPts val="4959"/>
              </a:lnSpc>
              <a:spcBef>
                <a:spcPct val="0"/>
              </a:spcBef>
            </a:pPr>
            <a:endParaRPr lang="en-US" sz="3999">
              <a:solidFill>
                <a:srgbClr val="FFFFFF"/>
              </a:solidFill>
              <a:latin typeface="Montserrat"/>
            </a:endParaRPr>
          </a:p>
          <a:p>
            <a:pPr>
              <a:lnSpc>
                <a:spcPts val="4959"/>
              </a:lnSpc>
              <a:spcBef>
                <a:spcPct val="0"/>
              </a:spcBef>
            </a:pPr>
            <a:r>
              <a:rPr lang="en-US" sz="3999">
                <a:solidFill>
                  <a:srgbClr val="FFFFFF"/>
                </a:solidFill>
                <a:latin typeface="Montserrat Bold"/>
              </a:rPr>
              <a:t>Phần 3. Kết luận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2"/>
            <a:stretch>
              <a:fillRect/>
            </a:stretch>
          </a:blipFill>
        </p:spPr>
        <p:txBody>
          <a:bodyPr/>
          <a:lstStyle/>
          <a:p>
            <a:endParaRPr lang="en-US"/>
          </a:p>
        </p:txBody>
      </p:sp>
      <p:sp>
        <p:nvSpPr>
          <p:cNvPr id="3" name="Freeform 3"/>
          <p:cNvSpPr/>
          <p:nvPr/>
        </p:nvSpPr>
        <p:spPr>
          <a:xfrm>
            <a:off x="11937732" y="3124244"/>
            <a:ext cx="5859993" cy="4038512"/>
          </a:xfrm>
          <a:custGeom>
            <a:avLst/>
            <a:gdLst/>
            <a:ahLst/>
            <a:cxnLst/>
            <a:rect l="l" t="t" r="r" b="b"/>
            <a:pathLst>
              <a:path w="5859993" h="4038512">
                <a:moveTo>
                  <a:pt x="0" y="0"/>
                </a:moveTo>
                <a:lnTo>
                  <a:pt x="5859994" y="0"/>
                </a:lnTo>
                <a:lnTo>
                  <a:pt x="5859994" y="4038512"/>
                </a:lnTo>
                <a:lnTo>
                  <a:pt x="0" y="403851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2144731"/>
            <a:ext cx="7048500" cy="617855"/>
          </a:xfrm>
          <a:prstGeom prst="rect">
            <a:avLst/>
          </a:prstGeom>
        </p:spPr>
        <p:txBody>
          <a:bodyPr wrap="square" lIns="0" tIns="0" rIns="0" bIns="0" rtlCol="0" anchor="t">
            <a:spAutoFit/>
          </a:bodyPr>
          <a:lstStyle/>
          <a:p>
            <a:pPr marL="863603" lvl="1" indent="-431801" algn="ctr">
              <a:lnSpc>
                <a:spcPts val="4960"/>
              </a:lnSpc>
              <a:spcBef>
                <a:spcPct val="0"/>
              </a:spcBef>
              <a:buFont typeface="Arial"/>
              <a:buChar char="•"/>
            </a:pPr>
            <a:r>
              <a:rPr lang="en-US" sz="4000" dirty="0" err="1">
                <a:solidFill>
                  <a:srgbClr val="FFFFFF"/>
                </a:solidFill>
                <a:latin typeface="Montserrat"/>
              </a:rPr>
              <a:t>Giới</a:t>
            </a:r>
            <a:r>
              <a:rPr lang="en-US" sz="4000" dirty="0">
                <a:solidFill>
                  <a:srgbClr val="FFFFFF"/>
                </a:solidFill>
                <a:latin typeface="Montserrat"/>
              </a:rPr>
              <a:t> </a:t>
            </a:r>
            <a:r>
              <a:rPr lang="en-US" sz="4000" dirty="0" err="1">
                <a:solidFill>
                  <a:srgbClr val="FFFFFF"/>
                </a:solidFill>
                <a:latin typeface="Montserrat"/>
              </a:rPr>
              <a:t>thiệu</a:t>
            </a:r>
            <a:r>
              <a:rPr lang="en-US" sz="4000" dirty="0">
                <a:solidFill>
                  <a:srgbClr val="FFFFFF"/>
                </a:solidFill>
                <a:latin typeface="Montserrat"/>
              </a:rPr>
              <a:t> </a:t>
            </a:r>
            <a:r>
              <a:rPr lang="en-US" sz="4000" dirty="0" err="1">
                <a:solidFill>
                  <a:srgbClr val="FFFFFF"/>
                </a:solidFill>
                <a:latin typeface="Montserrat"/>
              </a:rPr>
              <a:t>về</a:t>
            </a:r>
            <a:r>
              <a:rPr lang="en-US" sz="4000" dirty="0">
                <a:solidFill>
                  <a:srgbClr val="FFFFFF"/>
                </a:solidFill>
                <a:latin typeface="Montserrat"/>
              </a:rPr>
              <a:t> </a:t>
            </a:r>
            <a:r>
              <a:rPr lang="en-US" sz="4000" dirty="0" err="1">
                <a:solidFill>
                  <a:srgbClr val="FFFFFF"/>
                </a:solidFill>
                <a:latin typeface="Montserrat"/>
              </a:rPr>
              <a:t>học</a:t>
            </a:r>
            <a:r>
              <a:rPr lang="en-US" sz="4000" dirty="0">
                <a:solidFill>
                  <a:srgbClr val="FFFFFF"/>
                </a:solidFill>
                <a:latin typeface="Montserrat"/>
              </a:rPr>
              <a:t> </a:t>
            </a:r>
            <a:r>
              <a:rPr lang="en-US" sz="4000" dirty="0" err="1">
                <a:solidFill>
                  <a:srgbClr val="FFFFFF"/>
                </a:solidFill>
                <a:latin typeface="Montserrat"/>
              </a:rPr>
              <a:t>máy</a:t>
            </a:r>
            <a:endParaRPr lang="en-US" sz="4000" dirty="0">
              <a:solidFill>
                <a:srgbClr val="FFFFFF"/>
              </a:solidFill>
              <a:latin typeface="Montserrat"/>
            </a:endParaRPr>
          </a:p>
        </p:txBody>
      </p:sp>
      <p:sp>
        <p:nvSpPr>
          <p:cNvPr id="5" name="TextBox 5"/>
          <p:cNvSpPr txBox="1"/>
          <p:nvPr/>
        </p:nvSpPr>
        <p:spPr>
          <a:xfrm>
            <a:off x="1028700" y="1019175"/>
            <a:ext cx="6667500" cy="691515"/>
          </a:xfrm>
          <a:prstGeom prst="rect">
            <a:avLst/>
          </a:prstGeom>
        </p:spPr>
        <p:txBody>
          <a:bodyPr wrap="square" lIns="0" tIns="0" rIns="0" bIns="0" rtlCol="0" anchor="t">
            <a:spAutoFit/>
          </a:bodyPr>
          <a:lstStyle/>
          <a:p>
            <a:pPr algn="ctr">
              <a:lnSpc>
                <a:spcPts val="5580"/>
              </a:lnSpc>
              <a:spcBef>
                <a:spcPct val="0"/>
              </a:spcBef>
            </a:pPr>
            <a:r>
              <a:rPr lang="en-US" sz="4500" dirty="0" err="1">
                <a:solidFill>
                  <a:srgbClr val="FFFFFF"/>
                </a:solidFill>
                <a:latin typeface="Montserrat Bold"/>
              </a:rPr>
              <a:t>Phần</a:t>
            </a:r>
            <a:r>
              <a:rPr lang="en-US" sz="4500" dirty="0">
                <a:solidFill>
                  <a:srgbClr val="FFFFFF"/>
                </a:solidFill>
                <a:latin typeface="Montserrat Bold"/>
              </a:rPr>
              <a:t> 1. </a:t>
            </a:r>
            <a:r>
              <a:rPr lang="en-US" sz="4500" dirty="0" err="1">
                <a:solidFill>
                  <a:srgbClr val="FFFFFF"/>
                </a:solidFill>
                <a:latin typeface="Montserrat Bold"/>
              </a:rPr>
              <a:t>Tổng</a:t>
            </a:r>
            <a:r>
              <a:rPr lang="en-US" sz="4500" dirty="0">
                <a:solidFill>
                  <a:srgbClr val="FFFFFF"/>
                </a:solidFill>
                <a:latin typeface="Montserrat Bold"/>
              </a:rPr>
              <a:t> </a:t>
            </a:r>
            <a:r>
              <a:rPr lang="en-US" sz="4500" dirty="0" err="1">
                <a:solidFill>
                  <a:srgbClr val="FFFFFF"/>
                </a:solidFill>
                <a:latin typeface="Montserrat Bold"/>
              </a:rPr>
              <a:t>quan</a:t>
            </a:r>
            <a:endParaRPr lang="en-US" sz="4500" dirty="0">
              <a:solidFill>
                <a:srgbClr val="FFFFFF"/>
              </a:solidFill>
              <a:latin typeface="Montserrat Bold"/>
            </a:endParaRPr>
          </a:p>
        </p:txBody>
      </p:sp>
      <p:sp>
        <p:nvSpPr>
          <p:cNvPr id="6" name="TextBox 6"/>
          <p:cNvSpPr txBox="1"/>
          <p:nvPr/>
        </p:nvSpPr>
        <p:spPr>
          <a:xfrm>
            <a:off x="1597471" y="2895792"/>
            <a:ext cx="9815970" cy="7013574"/>
          </a:xfrm>
          <a:prstGeom prst="rect">
            <a:avLst/>
          </a:prstGeom>
        </p:spPr>
        <p:txBody>
          <a:bodyPr lIns="0" tIns="0" rIns="0" bIns="0" rtlCol="0" anchor="t">
            <a:spAutoFit/>
          </a:bodyPr>
          <a:lstStyle/>
          <a:p>
            <a:pPr algn="just">
              <a:lnSpc>
                <a:spcPts val="4900"/>
              </a:lnSpc>
            </a:pPr>
            <a:r>
              <a:rPr lang="en-US" sz="3500">
                <a:solidFill>
                  <a:srgbClr val="FFFFFF"/>
                </a:solidFill>
                <a:latin typeface="Montserrat"/>
              </a:rPr>
              <a:t>-  Lịch sử và vai trò của machine learning:</a:t>
            </a:r>
          </a:p>
          <a:p>
            <a:pPr marL="647708" lvl="1" indent="-323854" algn="just">
              <a:lnSpc>
                <a:spcPts val="4200"/>
              </a:lnSpc>
              <a:buFont typeface="Arial"/>
              <a:buChar char="•"/>
            </a:pPr>
            <a:r>
              <a:rPr lang="en-US" sz="3000">
                <a:solidFill>
                  <a:srgbClr val="FFFFFF"/>
                </a:solidFill>
                <a:latin typeface="Montserrat"/>
              </a:rPr>
              <a:t>Gần đây, Machine Learning (Học Máy hoặc Máy Học) nổi lên như một bằng chứng của cuộc cách mạng công nghiệp lần thứ tư. Trí Tuệ Nhân Tạo đang len lỏi vào mọi lĩnh vực trong đời sống. Xe tự hành của Google và Tesla, hệ thống tự tag khuôn mặt trong ảnh của Facebook, trợ lý ảo Siri của Apple, hệ thống gợi ý sản phẩm của Amazon,...</a:t>
            </a:r>
          </a:p>
          <a:p>
            <a:pPr marL="647708" lvl="1" indent="-323854" algn="just">
              <a:lnSpc>
                <a:spcPts val="4200"/>
              </a:lnSpc>
              <a:buFont typeface="Arial"/>
              <a:buChar char="•"/>
            </a:pPr>
            <a:r>
              <a:rPr lang="en-US" sz="3000">
                <a:solidFill>
                  <a:srgbClr val="FFFFFF"/>
                </a:solidFill>
                <a:latin typeface="Montserrat"/>
              </a:rPr>
              <a:t>Machine Learning là một tập con của AI, là một lĩnh vực nhỏ của Khoa Học Máy Tính, nó có khả năng tự học hỏi dựa trên dữ liệu đưa vào mà không cần phải được lập trình cụ thể.</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2"/>
            <a:stretch>
              <a:fillRect/>
            </a:stretch>
          </a:blipFill>
        </p:spPr>
        <p:txBody>
          <a:bodyPr/>
          <a:lstStyle/>
          <a:p>
            <a:endParaRPr lang="en-US"/>
          </a:p>
        </p:txBody>
      </p:sp>
      <p:sp>
        <p:nvSpPr>
          <p:cNvPr id="3" name="Freeform 3"/>
          <p:cNvSpPr/>
          <p:nvPr/>
        </p:nvSpPr>
        <p:spPr>
          <a:xfrm>
            <a:off x="11293627" y="2041816"/>
            <a:ext cx="6427931" cy="3615711"/>
          </a:xfrm>
          <a:custGeom>
            <a:avLst/>
            <a:gdLst/>
            <a:ahLst/>
            <a:cxnLst/>
            <a:rect l="l" t="t" r="r" b="b"/>
            <a:pathLst>
              <a:path w="6427931" h="3615711">
                <a:moveTo>
                  <a:pt x="0" y="0"/>
                </a:moveTo>
                <a:lnTo>
                  <a:pt x="6427931" y="0"/>
                </a:lnTo>
                <a:lnTo>
                  <a:pt x="6427931" y="3615711"/>
                </a:lnTo>
                <a:lnTo>
                  <a:pt x="0" y="3615711"/>
                </a:lnTo>
                <a:lnTo>
                  <a:pt x="0" y="0"/>
                </a:lnTo>
                <a:close/>
              </a:path>
            </a:pathLst>
          </a:custGeom>
          <a:blipFill>
            <a:blip r:embed="rId3"/>
            <a:stretch>
              <a:fillRect/>
            </a:stretch>
          </a:blipFill>
        </p:spPr>
        <p:txBody>
          <a:bodyPr/>
          <a:lstStyle/>
          <a:p>
            <a:endParaRPr lang="en-US"/>
          </a:p>
        </p:txBody>
      </p:sp>
      <p:sp>
        <p:nvSpPr>
          <p:cNvPr id="4" name="Freeform 4"/>
          <p:cNvSpPr/>
          <p:nvPr/>
        </p:nvSpPr>
        <p:spPr>
          <a:xfrm>
            <a:off x="11293627" y="6125327"/>
            <a:ext cx="6427931" cy="3677803"/>
          </a:xfrm>
          <a:custGeom>
            <a:avLst/>
            <a:gdLst/>
            <a:ahLst/>
            <a:cxnLst/>
            <a:rect l="l" t="t" r="r" b="b"/>
            <a:pathLst>
              <a:path w="6427931" h="3677803">
                <a:moveTo>
                  <a:pt x="0" y="0"/>
                </a:moveTo>
                <a:lnTo>
                  <a:pt x="6427931" y="0"/>
                </a:lnTo>
                <a:lnTo>
                  <a:pt x="6427931" y="3677803"/>
                </a:lnTo>
                <a:lnTo>
                  <a:pt x="0" y="367780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862867" y="474345"/>
            <a:ext cx="10071619" cy="9328785"/>
          </a:xfrm>
          <a:prstGeom prst="rect">
            <a:avLst/>
          </a:prstGeom>
        </p:spPr>
        <p:txBody>
          <a:bodyPr lIns="0" tIns="0" rIns="0" bIns="0" rtlCol="0" anchor="t">
            <a:spAutoFit/>
          </a:bodyPr>
          <a:lstStyle/>
          <a:p>
            <a:pPr algn="just">
              <a:lnSpc>
                <a:spcPts val="3720"/>
              </a:lnSpc>
              <a:spcBef>
                <a:spcPct val="0"/>
              </a:spcBef>
            </a:pPr>
            <a:r>
              <a:rPr lang="en-US" sz="3000">
                <a:solidFill>
                  <a:srgbClr val="FFFFFF"/>
                </a:solidFill>
                <a:latin typeface="Montserrat Bold"/>
              </a:rPr>
              <a:t>- Ưu điểm:</a:t>
            </a:r>
          </a:p>
          <a:p>
            <a:pPr marL="647700" lvl="1" indent="-323850" algn="just">
              <a:lnSpc>
                <a:spcPts val="3720"/>
              </a:lnSpc>
              <a:buFont typeface="Arial"/>
              <a:buChar char="•"/>
            </a:pPr>
            <a:r>
              <a:rPr lang="en-US" sz="3000">
                <a:solidFill>
                  <a:srgbClr val="FFFFFF"/>
                </a:solidFill>
                <a:latin typeface="Montserrat"/>
              </a:rPr>
              <a:t>Học có giám sát: là thuật toán dự đoán đầu ra (outcome) của một dữ liệu mới (new input) dựa trên các cặp (input, outcome) đã biết từ trước. Cặp dữ liệu này còn được gọi là (data, label), tức (dữ liệu, nhãn). Supervised learning thông qua một bộ dữ liệu đã được gán nhãn chính xác và cố gắng đưa ra các dự đoán đầu ra mục tiêu chính xác nhất có thể trên bộ dữ liệu cho trước.</a:t>
            </a:r>
          </a:p>
          <a:p>
            <a:pPr marL="647700" lvl="1" indent="-323850" algn="just">
              <a:lnSpc>
                <a:spcPts val="3720"/>
              </a:lnSpc>
              <a:buFont typeface="Arial"/>
              <a:buChar char="•"/>
            </a:pPr>
            <a:r>
              <a:rPr lang="en-US" sz="3000">
                <a:solidFill>
                  <a:srgbClr val="FFFFFF"/>
                </a:solidFill>
                <a:latin typeface="Montserrat"/>
              </a:rPr>
              <a:t>Học không giám sát: Thuật toán sẽ dựa vào cấu trúc của dữ liệu để thực hiện một công việc nào đó để thuận tiện trong việc lưu trữ và tính toán.</a:t>
            </a:r>
          </a:p>
          <a:p>
            <a:pPr algn="just">
              <a:lnSpc>
                <a:spcPts val="3720"/>
              </a:lnSpc>
              <a:spcBef>
                <a:spcPct val="0"/>
              </a:spcBef>
            </a:pPr>
            <a:r>
              <a:rPr lang="en-US" sz="3000">
                <a:solidFill>
                  <a:srgbClr val="FFFFFF"/>
                </a:solidFill>
                <a:latin typeface="Montserrat Bold"/>
              </a:rPr>
              <a:t>- Hạn chế:</a:t>
            </a:r>
            <a:r>
              <a:rPr lang="en-US" sz="3000">
                <a:solidFill>
                  <a:srgbClr val="FFFFFF"/>
                </a:solidFill>
                <a:latin typeface="Montserrat"/>
              </a:rPr>
              <a:t> </a:t>
            </a:r>
          </a:p>
          <a:p>
            <a:pPr marL="647700" lvl="1" indent="-323850" algn="just">
              <a:lnSpc>
                <a:spcPts val="3720"/>
              </a:lnSpc>
              <a:buFont typeface="Arial"/>
              <a:buChar char="•"/>
            </a:pPr>
            <a:r>
              <a:rPr lang="en-US" sz="3000">
                <a:solidFill>
                  <a:srgbClr val="FFFFFF"/>
                </a:solidFill>
                <a:latin typeface="Montserrat"/>
              </a:rPr>
              <a:t>Có một phương pháp học rơi vào giữa 2 phương pháp này là học bán giám sát (semi-supervised learning) khi dữ liệu học chỉ có một phần nhỏ là có đầy đủ cặp đầu vào - đầu ra tương ứng và phần dữ liệu còn lại chỉ có đầu vào.</a:t>
            </a:r>
          </a:p>
          <a:p>
            <a:pPr marL="647700" lvl="1" indent="-323850" algn="just">
              <a:lnSpc>
                <a:spcPts val="3720"/>
              </a:lnSpc>
              <a:buFont typeface="Arial"/>
              <a:buChar char="•"/>
            </a:pPr>
            <a:r>
              <a:rPr lang="en-US" sz="3000">
                <a:solidFill>
                  <a:srgbClr val="FFFFFF"/>
                </a:solidFill>
                <a:latin typeface="Montserrat"/>
              </a:rPr>
              <a:t>Học không giám sát: chúng ta không biết câu trả lời chính xác cho mỗi dữ liệu đầu vào.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2"/>
            <a:stretch>
              <a:fillRect/>
            </a:stretch>
          </a:blipFill>
        </p:spPr>
        <p:txBody>
          <a:bodyPr/>
          <a:lstStyle/>
          <a:p>
            <a:endParaRPr lang="en-US"/>
          </a:p>
        </p:txBody>
      </p:sp>
      <p:sp>
        <p:nvSpPr>
          <p:cNvPr id="3" name="Freeform 3"/>
          <p:cNvSpPr/>
          <p:nvPr/>
        </p:nvSpPr>
        <p:spPr>
          <a:xfrm>
            <a:off x="8451821" y="2898554"/>
            <a:ext cx="9203324" cy="5792915"/>
          </a:xfrm>
          <a:custGeom>
            <a:avLst/>
            <a:gdLst/>
            <a:ahLst/>
            <a:cxnLst/>
            <a:rect l="l" t="t" r="r" b="b"/>
            <a:pathLst>
              <a:path w="9203324" h="5792915">
                <a:moveTo>
                  <a:pt x="0" y="0"/>
                </a:moveTo>
                <a:lnTo>
                  <a:pt x="9203324" y="0"/>
                </a:lnTo>
                <a:lnTo>
                  <a:pt x="9203324" y="5792915"/>
                </a:lnTo>
                <a:lnTo>
                  <a:pt x="0" y="579291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57537" y="2188847"/>
            <a:ext cx="7314519" cy="7069453"/>
          </a:xfrm>
          <a:prstGeom prst="rect">
            <a:avLst/>
          </a:prstGeom>
        </p:spPr>
        <p:txBody>
          <a:bodyPr lIns="0" tIns="0" rIns="0" bIns="0" rtlCol="0" anchor="t">
            <a:spAutoFit/>
          </a:bodyPr>
          <a:lstStyle/>
          <a:p>
            <a:pPr marL="647708" lvl="1" indent="-323854" algn="just">
              <a:lnSpc>
                <a:spcPts val="5160"/>
              </a:lnSpc>
              <a:buFont typeface="Arial"/>
              <a:buChar char="•"/>
            </a:pPr>
            <a:r>
              <a:rPr lang="en-US" sz="3000">
                <a:solidFill>
                  <a:srgbClr val="FFFFFF"/>
                </a:solidFill>
                <a:latin typeface="Montserrat Bold"/>
              </a:rPr>
              <a:t>Mục đích</a:t>
            </a:r>
            <a:r>
              <a:rPr lang="en-US" sz="3000">
                <a:solidFill>
                  <a:srgbClr val="FFFFFF"/>
                </a:solidFill>
                <a:latin typeface="Montserrat"/>
              </a:rPr>
              <a:t>: là phân loại dữ liệu. Phương pháp này sử dụng một cây quyết định để phân loại dữ liệu. Cây quyết định là một cấu trúc dữ liệu phân cấp, trong đó mỗi nút đại diện cho một câu hỏi hoặc tiêu chí. Các nút con của một nút đại diện cho các kết quả có thể của câu hỏi hoặc tiêu chí đó.</a:t>
            </a:r>
          </a:p>
          <a:p>
            <a:pPr marL="647708" lvl="1" indent="-323854" algn="just">
              <a:lnSpc>
                <a:spcPts val="5160"/>
              </a:lnSpc>
              <a:buFont typeface="Arial"/>
              <a:buChar char="•"/>
            </a:pPr>
            <a:r>
              <a:rPr lang="en-US" sz="3000">
                <a:solidFill>
                  <a:srgbClr val="FFFFFF"/>
                </a:solidFill>
                <a:latin typeface="Montserrat Bold"/>
              </a:rPr>
              <a:t>Input</a:t>
            </a:r>
            <a:r>
              <a:rPr lang="en-US" sz="3000">
                <a:solidFill>
                  <a:srgbClr val="FFFFFF"/>
                </a:solidFill>
                <a:latin typeface="Montserrat"/>
              </a:rPr>
              <a:t>: tập dữ liệu huấn luyện</a:t>
            </a:r>
          </a:p>
          <a:p>
            <a:pPr marL="647708" lvl="1" indent="-323854" algn="just">
              <a:lnSpc>
                <a:spcPts val="5160"/>
              </a:lnSpc>
              <a:buFont typeface="Arial"/>
              <a:buChar char="•"/>
            </a:pPr>
            <a:r>
              <a:rPr lang="en-US" sz="3000">
                <a:solidFill>
                  <a:srgbClr val="FFFFFF"/>
                </a:solidFill>
                <a:latin typeface="Montserrat Bold"/>
              </a:rPr>
              <a:t>Output</a:t>
            </a:r>
            <a:r>
              <a:rPr lang="en-US" sz="3000">
                <a:solidFill>
                  <a:srgbClr val="FFFFFF"/>
                </a:solidFill>
                <a:latin typeface="Montserrat"/>
              </a:rPr>
              <a:t>: là một cây quyết định. </a:t>
            </a:r>
          </a:p>
        </p:txBody>
      </p:sp>
      <p:sp>
        <p:nvSpPr>
          <p:cNvPr id="5" name="TextBox 5"/>
          <p:cNvSpPr txBox="1"/>
          <p:nvPr/>
        </p:nvSpPr>
        <p:spPr>
          <a:xfrm>
            <a:off x="1028700" y="1019175"/>
            <a:ext cx="14211300" cy="617855"/>
          </a:xfrm>
          <a:prstGeom prst="rect">
            <a:avLst/>
          </a:prstGeom>
        </p:spPr>
        <p:txBody>
          <a:bodyPr wrap="square" lIns="0" tIns="0" rIns="0" bIns="0" rtlCol="0" anchor="t">
            <a:spAutoFit/>
          </a:bodyPr>
          <a:lstStyle/>
          <a:p>
            <a:pPr algn="ctr">
              <a:lnSpc>
                <a:spcPts val="4959"/>
              </a:lnSpc>
              <a:spcBef>
                <a:spcPct val="0"/>
              </a:spcBef>
            </a:pPr>
            <a:r>
              <a:rPr lang="en-US" sz="3999" dirty="0">
                <a:solidFill>
                  <a:srgbClr val="FFFFFF"/>
                </a:solidFill>
                <a:latin typeface="Montserrat Bold"/>
              </a:rPr>
              <a:t>2. </a:t>
            </a:r>
            <a:r>
              <a:rPr lang="en-US" sz="3999" dirty="0" err="1">
                <a:solidFill>
                  <a:srgbClr val="FFFFFF"/>
                </a:solidFill>
                <a:latin typeface="Montserrat Bold"/>
              </a:rPr>
              <a:t>Phương</a:t>
            </a:r>
            <a:r>
              <a:rPr lang="en-US" sz="3999" dirty="0">
                <a:solidFill>
                  <a:srgbClr val="FFFFFF"/>
                </a:solidFill>
                <a:latin typeface="Montserrat Bold"/>
              </a:rPr>
              <a:t> </a:t>
            </a:r>
            <a:r>
              <a:rPr lang="en-US" sz="3999" dirty="0" err="1">
                <a:solidFill>
                  <a:srgbClr val="FFFFFF"/>
                </a:solidFill>
                <a:latin typeface="Montserrat Bold"/>
              </a:rPr>
              <a:t>pháp</a:t>
            </a:r>
            <a:r>
              <a:rPr lang="en-US" sz="3999" dirty="0">
                <a:solidFill>
                  <a:srgbClr val="FFFFFF"/>
                </a:solidFill>
                <a:latin typeface="Montserrat Bold"/>
              </a:rPr>
              <a:t> </a:t>
            </a:r>
            <a:r>
              <a:rPr lang="en-US" sz="3999" dirty="0" err="1">
                <a:solidFill>
                  <a:srgbClr val="FFFFFF"/>
                </a:solidFill>
                <a:latin typeface="Montserrat Bold"/>
              </a:rPr>
              <a:t>học</a:t>
            </a:r>
            <a:r>
              <a:rPr lang="en-US" sz="3999" dirty="0">
                <a:solidFill>
                  <a:srgbClr val="FFFFFF"/>
                </a:solidFill>
                <a:latin typeface="Montserrat Bold"/>
              </a:rPr>
              <a:t> </a:t>
            </a:r>
            <a:r>
              <a:rPr lang="en-US" sz="3999" dirty="0" err="1">
                <a:solidFill>
                  <a:srgbClr val="FFFFFF"/>
                </a:solidFill>
                <a:latin typeface="Montserrat Bold"/>
              </a:rPr>
              <a:t>máy</a:t>
            </a:r>
            <a:r>
              <a:rPr lang="en-US" sz="3999" dirty="0">
                <a:solidFill>
                  <a:srgbClr val="FFFFFF"/>
                </a:solidFill>
                <a:latin typeface="Montserrat Bold"/>
              </a:rPr>
              <a:t> - </a:t>
            </a:r>
            <a:r>
              <a:rPr lang="en-US" sz="3999" dirty="0" err="1">
                <a:solidFill>
                  <a:srgbClr val="FFFFFF"/>
                </a:solidFill>
                <a:latin typeface="Montserrat Bold"/>
              </a:rPr>
              <a:t>thuật</a:t>
            </a:r>
            <a:r>
              <a:rPr lang="en-US" sz="3999" dirty="0">
                <a:solidFill>
                  <a:srgbClr val="FFFFFF"/>
                </a:solidFill>
                <a:latin typeface="Montserrat Bold"/>
              </a:rPr>
              <a:t> </a:t>
            </a:r>
            <a:r>
              <a:rPr lang="en-US" sz="3999" dirty="0" err="1">
                <a:solidFill>
                  <a:srgbClr val="FFFFFF"/>
                </a:solidFill>
                <a:latin typeface="Montserrat Bold"/>
              </a:rPr>
              <a:t>toán</a:t>
            </a:r>
            <a:r>
              <a:rPr lang="en-US" sz="3999" dirty="0">
                <a:solidFill>
                  <a:srgbClr val="FFFFFF"/>
                </a:solidFill>
                <a:latin typeface="Montserrat Bold"/>
              </a:rPr>
              <a:t> Decision Tree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00483" y="1009650"/>
            <a:ext cx="10409106" cy="8232140"/>
          </a:xfrm>
          <a:prstGeom prst="rect">
            <a:avLst/>
          </a:prstGeom>
        </p:spPr>
        <p:txBody>
          <a:bodyPr lIns="0" tIns="0" rIns="0" bIns="0" rtlCol="0" anchor="t">
            <a:spAutoFit/>
          </a:bodyPr>
          <a:lstStyle/>
          <a:p>
            <a:pPr algn="just">
              <a:lnSpc>
                <a:spcPts val="4340"/>
              </a:lnSpc>
              <a:spcBef>
                <a:spcPct val="0"/>
              </a:spcBef>
            </a:pPr>
            <a:r>
              <a:rPr lang="en-US" sz="3500">
                <a:solidFill>
                  <a:srgbClr val="FFFFFF"/>
                </a:solidFill>
                <a:latin typeface="Montserrat Bold"/>
              </a:rPr>
              <a:t>Thuật toán GenDecTree(Mẫu S, thuộc tính A)</a:t>
            </a:r>
          </a:p>
          <a:p>
            <a:pPr marL="755655" lvl="1" indent="-377828" algn="just">
              <a:lnSpc>
                <a:spcPts val="4340"/>
              </a:lnSpc>
              <a:spcBef>
                <a:spcPct val="0"/>
              </a:spcBef>
              <a:buFont typeface="Arial"/>
              <a:buChar char="•"/>
            </a:pPr>
            <a:r>
              <a:rPr lang="en-US" sz="3500">
                <a:solidFill>
                  <a:srgbClr val="FFFFFF"/>
                </a:solidFill>
                <a:latin typeface="Montserrat"/>
              </a:rPr>
              <a:t>Tạo một nút N</a:t>
            </a:r>
          </a:p>
          <a:p>
            <a:pPr marL="755655" lvl="1" indent="-377828" algn="just">
              <a:lnSpc>
                <a:spcPts val="4340"/>
              </a:lnSpc>
              <a:spcBef>
                <a:spcPct val="0"/>
              </a:spcBef>
              <a:buFont typeface="Arial"/>
              <a:buChar char="•"/>
            </a:pPr>
            <a:r>
              <a:rPr lang="en-US" sz="3500">
                <a:solidFill>
                  <a:srgbClr val="FFFFFF"/>
                </a:solidFill>
                <a:latin typeface="Montserrat"/>
              </a:rPr>
              <a:t>Nếu tất cả các mẫu thuộc cùng lớp C thì N được gán nhãn C; dừng thuật toán</a:t>
            </a:r>
          </a:p>
          <a:p>
            <a:pPr marL="755655" lvl="1" indent="-377828" algn="just">
              <a:lnSpc>
                <a:spcPts val="4340"/>
              </a:lnSpc>
              <a:spcBef>
                <a:spcPct val="0"/>
              </a:spcBef>
              <a:buFont typeface="Arial"/>
              <a:buChar char="•"/>
            </a:pPr>
            <a:r>
              <a:rPr lang="en-US" sz="3500">
                <a:solidFill>
                  <a:srgbClr val="FFFFFF"/>
                </a:solidFill>
                <a:latin typeface="Montserrat"/>
              </a:rPr>
              <a:t>Nếu A là rỗng thì N được gán nhãn C là nhãn phổ biến nhất trong S; dừng thuật toán</a:t>
            </a:r>
          </a:p>
          <a:p>
            <a:pPr marL="755655" lvl="1" indent="-377828" algn="just">
              <a:lnSpc>
                <a:spcPts val="4340"/>
              </a:lnSpc>
              <a:spcBef>
                <a:spcPct val="0"/>
              </a:spcBef>
              <a:buFont typeface="Arial"/>
              <a:buChar char="•"/>
            </a:pPr>
            <a:r>
              <a:rPr lang="en-US" sz="3500">
                <a:solidFill>
                  <a:srgbClr val="FFFFFF"/>
                </a:solidFill>
                <a:latin typeface="Montserrat"/>
              </a:rPr>
              <a:t>Chọn a thuộc A, có độ đo information gain cao nhất; Gán nhãn N theo a</a:t>
            </a:r>
          </a:p>
          <a:p>
            <a:pPr marL="755655" lvl="1" indent="-377828" algn="just">
              <a:lnSpc>
                <a:spcPts val="4340"/>
              </a:lnSpc>
              <a:spcBef>
                <a:spcPct val="0"/>
              </a:spcBef>
              <a:buFont typeface="Arial"/>
              <a:buChar char="•"/>
            </a:pPr>
            <a:r>
              <a:rPr lang="en-US" sz="3500">
                <a:solidFill>
                  <a:srgbClr val="FFFFFF"/>
                </a:solidFill>
                <a:latin typeface="Montserrat"/>
              </a:rPr>
              <a:t>Với mỗi giá trị v của a:</a:t>
            </a:r>
          </a:p>
          <a:p>
            <a:pPr algn="just">
              <a:lnSpc>
                <a:spcPts val="3720"/>
              </a:lnSpc>
              <a:spcBef>
                <a:spcPct val="0"/>
              </a:spcBef>
            </a:pPr>
            <a:r>
              <a:rPr lang="en-US" sz="3000">
                <a:solidFill>
                  <a:srgbClr val="FFFFFF"/>
                </a:solidFill>
                <a:latin typeface="Montserrat"/>
              </a:rPr>
              <a:t>a. Phát triển 1 nhánh từ N với điều kiện a=v;</a:t>
            </a:r>
          </a:p>
          <a:p>
            <a:pPr algn="just">
              <a:lnSpc>
                <a:spcPts val="3720"/>
              </a:lnSpc>
              <a:spcBef>
                <a:spcPct val="0"/>
              </a:spcBef>
            </a:pPr>
            <a:r>
              <a:rPr lang="en-US" sz="3000">
                <a:solidFill>
                  <a:srgbClr val="FFFFFF"/>
                </a:solidFill>
                <a:latin typeface="Montserrat"/>
              </a:rPr>
              <a:t>b. Đặt Sv là tập con của S với a=v;</a:t>
            </a:r>
          </a:p>
          <a:p>
            <a:pPr algn="just">
              <a:lnSpc>
                <a:spcPts val="3720"/>
              </a:lnSpc>
              <a:spcBef>
                <a:spcPct val="0"/>
              </a:spcBef>
            </a:pPr>
            <a:r>
              <a:rPr lang="en-US" sz="3000">
                <a:solidFill>
                  <a:srgbClr val="FFFFFF"/>
                </a:solidFill>
                <a:latin typeface="Montserrat"/>
              </a:rPr>
              <a:t>c. Nếu Sv là rỗng thì gắn một lá có nhãn phổ biến nhất trong S;</a:t>
            </a:r>
          </a:p>
          <a:p>
            <a:pPr algn="just">
              <a:lnSpc>
                <a:spcPts val="3720"/>
              </a:lnSpc>
              <a:spcBef>
                <a:spcPct val="0"/>
              </a:spcBef>
            </a:pPr>
            <a:r>
              <a:rPr lang="en-US" sz="3000">
                <a:solidFill>
                  <a:srgbClr val="FFFFFF"/>
                </a:solidFill>
                <a:latin typeface="Montserrat"/>
              </a:rPr>
              <a:t>d. Ngược lại gắn một nút được tạo bởi GenDecTree(Sv, A-a)</a:t>
            </a:r>
          </a:p>
        </p:txBody>
      </p:sp>
      <p:sp>
        <p:nvSpPr>
          <p:cNvPr id="4" name="Freeform 4"/>
          <p:cNvSpPr/>
          <p:nvPr/>
        </p:nvSpPr>
        <p:spPr>
          <a:xfrm>
            <a:off x="11151203" y="3001772"/>
            <a:ext cx="6805937" cy="4283457"/>
          </a:xfrm>
          <a:custGeom>
            <a:avLst/>
            <a:gdLst/>
            <a:ahLst/>
            <a:cxnLst/>
            <a:rect l="l" t="t" r="r" b="b"/>
            <a:pathLst>
              <a:path w="6805937" h="4283457">
                <a:moveTo>
                  <a:pt x="0" y="0"/>
                </a:moveTo>
                <a:lnTo>
                  <a:pt x="6805936" y="0"/>
                </a:lnTo>
                <a:lnTo>
                  <a:pt x="6805936" y="4283456"/>
                </a:lnTo>
                <a:lnTo>
                  <a:pt x="0" y="4283456"/>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985012"/>
            <a:ext cx="16230600" cy="7273288"/>
          </a:xfrm>
          <a:prstGeom prst="rect">
            <a:avLst/>
          </a:prstGeom>
        </p:spPr>
        <p:txBody>
          <a:bodyPr lIns="0" tIns="0" rIns="0" bIns="0" rtlCol="0" anchor="t">
            <a:spAutoFit/>
          </a:bodyPr>
          <a:lstStyle/>
          <a:p>
            <a:pPr marL="647708" lvl="1" indent="-323854">
              <a:lnSpc>
                <a:spcPts val="4830"/>
              </a:lnSpc>
              <a:buFont typeface="Arial"/>
              <a:buChar char="•"/>
            </a:pPr>
            <a:r>
              <a:rPr lang="en-US" sz="3000" dirty="0">
                <a:solidFill>
                  <a:srgbClr val="FFFFFF"/>
                </a:solidFill>
                <a:latin typeface="Montserrat"/>
              </a:rPr>
              <a:t>Accuracy </a:t>
            </a:r>
            <a:r>
              <a:rPr lang="en-US" sz="3000" dirty="0" err="1">
                <a:solidFill>
                  <a:srgbClr val="FFFFFF"/>
                </a:solidFill>
                <a:latin typeface="Montserrat"/>
              </a:rPr>
              <a:t>là</a:t>
            </a:r>
            <a:r>
              <a:rPr lang="en-US" sz="3000" dirty="0">
                <a:solidFill>
                  <a:srgbClr val="FFFFFF"/>
                </a:solidFill>
                <a:latin typeface="Montserrat"/>
              </a:rPr>
              <a:t> </a:t>
            </a:r>
            <a:r>
              <a:rPr lang="en-US" sz="3000" dirty="0" err="1">
                <a:solidFill>
                  <a:srgbClr val="FFFFFF"/>
                </a:solidFill>
                <a:latin typeface="Montserrat"/>
              </a:rPr>
              <a:t>chỉ</a:t>
            </a:r>
            <a:r>
              <a:rPr lang="en-US" sz="3000" dirty="0">
                <a:solidFill>
                  <a:srgbClr val="FFFFFF"/>
                </a:solidFill>
                <a:latin typeface="Montserrat"/>
              </a:rPr>
              <a:t> </a:t>
            </a:r>
            <a:r>
              <a:rPr lang="en-US" sz="3000" dirty="0" err="1">
                <a:solidFill>
                  <a:srgbClr val="FFFFFF"/>
                </a:solidFill>
                <a:latin typeface="Montserrat"/>
              </a:rPr>
              <a:t>số</a:t>
            </a:r>
            <a:r>
              <a:rPr lang="en-US" sz="3000" dirty="0">
                <a:solidFill>
                  <a:srgbClr val="FFFFFF"/>
                </a:solidFill>
                <a:latin typeface="Montserrat"/>
              </a:rPr>
              <a:t> </a:t>
            </a:r>
            <a:r>
              <a:rPr lang="en-US" sz="3000" dirty="0" err="1">
                <a:solidFill>
                  <a:srgbClr val="FFFFFF"/>
                </a:solidFill>
                <a:latin typeface="Montserrat"/>
              </a:rPr>
              <a:t>đo</a:t>
            </a:r>
            <a:r>
              <a:rPr lang="en-US" sz="3000" dirty="0">
                <a:solidFill>
                  <a:srgbClr val="FFFFFF"/>
                </a:solidFill>
                <a:latin typeface="Montserrat"/>
              </a:rPr>
              <a:t> </a:t>
            </a:r>
            <a:r>
              <a:rPr lang="en-US" sz="3000" dirty="0" err="1">
                <a:solidFill>
                  <a:srgbClr val="FFFFFF"/>
                </a:solidFill>
                <a:latin typeface="Montserrat"/>
              </a:rPr>
              <a:t>lường</a:t>
            </a:r>
            <a:r>
              <a:rPr lang="en-US" sz="3000" dirty="0">
                <a:solidFill>
                  <a:srgbClr val="FFFFFF"/>
                </a:solidFill>
                <a:latin typeface="Montserrat"/>
              </a:rPr>
              <a:t> </a:t>
            </a:r>
            <a:r>
              <a:rPr lang="en-US" sz="3000" dirty="0" err="1">
                <a:solidFill>
                  <a:srgbClr val="FFFFFF"/>
                </a:solidFill>
                <a:latin typeface="Montserrat"/>
              </a:rPr>
              <a:t>tỷ</a:t>
            </a:r>
            <a:r>
              <a:rPr lang="en-US" sz="3000" dirty="0">
                <a:solidFill>
                  <a:srgbClr val="FFFFFF"/>
                </a:solidFill>
                <a:latin typeface="Montserrat"/>
              </a:rPr>
              <a:t> </a:t>
            </a:r>
            <a:r>
              <a:rPr lang="en-US" sz="3000" dirty="0" err="1">
                <a:solidFill>
                  <a:srgbClr val="FFFFFF"/>
                </a:solidFill>
                <a:latin typeface="Montserrat"/>
              </a:rPr>
              <a:t>lệ</a:t>
            </a:r>
            <a:r>
              <a:rPr lang="en-US" sz="3000" dirty="0">
                <a:solidFill>
                  <a:srgbClr val="FFFFFF"/>
                </a:solidFill>
                <a:latin typeface="Montserrat"/>
              </a:rPr>
              <a:t> </a:t>
            </a:r>
            <a:r>
              <a:rPr lang="en-US" sz="3000" dirty="0" err="1">
                <a:solidFill>
                  <a:srgbClr val="FFFFFF"/>
                </a:solidFill>
                <a:latin typeface="Montserrat"/>
              </a:rPr>
              <a:t>phần</a:t>
            </a:r>
            <a:r>
              <a:rPr lang="en-US" sz="3000" dirty="0">
                <a:solidFill>
                  <a:srgbClr val="FFFFFF"/>
                </a:solidFill>
                <a:latin typeface="Montserrat"/>
              </a:rPr>
              <a:t> </a:t>
            </a:r>
            <a:r>
              <a:rPr lang="en-US" sz="3000" dirty="0" err="1">
                <a:solidFill>
                  <a:srgbClr val="FFFFFF"/>
                </a:solidFill>
                <a:latin typeface="Montserrat"/>
              </a:rPr>
              <a:t>trăm</a:t>
            </a:r>
            <a:r>
              <a:rPr lang="en-US" sz="3000" dirty="0">
                <a:solidFill>
                  <a:srgbClr val="FFFFFF"/>
                </a:solidFill>
                <a:latin typeface="Montserrat"/>
              </a:rPr>
              <a:t> </a:t>
            </a:r>
            <a:r>
              <a:rPr lang="en-US" sz="3000" dirty="0" err="1">
                <a:solidFill>
                  <a:srgbClr val="FFFFFF"/>
                </a:solidFill>
                <a:latin typeface="Montserrat"/>
              </a:rPr>
              <a:t>các</a:t>
            </a:r>
            <a:r>
              <a:rPr lang="en-US" sz="3000" dirty="0">
                <a:solidFill>
                  <a:srgbClr val="FFFFFF"/>
                </a:solidFill>
                <a:latin typeface="Montserrat"/>
              </a:rPr>
              <a:t> </a:t>
            </a:r>
            <a:r>
              <a:rPr lang="en-US" sz="3000" dirty="0" err="1">
                <a:solidFill>
                  <a:srgbClr val="FFFFFF"/>
                </a:solidFill>
                <a:latin typeface="Montserrat"/>
              </a:rPr>
              <a:t>mẫu</a:t>
            </a:r>
            <a:r>
              <a:rPr lang="en-US" sz="3000" dirty="0">
                <a:solidFill>
                  <a:srgbClr val="FFFFFF"/>
                </a:solidFill>
                <a:latin typeface="Montserrat"/>
              </a:rPr>
              <a:t> </a:t>
            </a:r>
            <a:r>
              <a:rPr lang="en-US" sz="3000" dirty="0" err="1">
                <a:solidFill>
                  <a:srgbClr val="FFFFFF"/>
                </a:solidFill>
                <a:latin typeface="Montserrat"/>
              </a:rPr>
              <a:t>dữ</a:t>
            </a:r>
            <a:r>
              <a:rPr lang="en-US" sz="3000" dirty="0">
                <a:solidFill>
                  <a:srgbClr val="FFFFFF"/>
                </a:solidFill>
                <a:latin typeface="Montserrat"/>
              </a:rPr>
              <a:t> </a:t>
            </a:r>
            <a:r>
              <a:rPr lang="en-US" sz="3000" dirty="0" err="1">
                <a:solidFill>
                  <a:srgbClr val="FFFFFF"/>
                </a:solidFill>
                <a:latin typeface="Montserrat"/>
              </a:rPr>
              <a:t>liệu</a:t>
            </a:r>
            <a:r>
              <a:rPr lang="en-US" sz="3000" dirty="0">
                <a:solidFill>
                  <a:srgbClr val="FFFFFF"/>
                </a:solidFill>
                <a:latin typeface="Montserrat"/>
              </a:rPr>
              <a:t> </a:t>
            </a:r>
            <a:r>
              <a:rPr lang="en-US" sz="3000" dirty="0" err="1">
                <a:solidFill>
                  <a:srgbClr val="FFFFFF"/>
                </a:solidFill>
                <a:latin typeface="Montserrat"/>
              </a:rPr>
              <a:t>được</a:t>
            </a:r>
            <a:r>
              <a:rPr lang="en-US" sz="3000" dirty="0">
                <a:solidFill>
                  <a:srgbClr val="FFFFFF"/>
                </a:solidFill>
                <a:latin typeface="Montserrat"/>
              </a:rPr>
              <a:t> </a:t>
            </a:r>
            <a:r>
              <a:rPr lang="en-US" sz="3000" dirty="0" err="1">
                <a:solidFill>
                  <a:srgbClr val="FFFFFF"/>
                </a:solidFill>
                <a:latin typeface="Montserrat"/>
              </a:rPr>
              <a:t>phân</a:t>
            </a:r>
            <a:r>
              <a:rPr lang="en-US" sz="3000" dirty="0">
                <a:solidFill>
                  <a:srgbClr val="FFFFFF"/>
                </a:solidFill>
                <a:latin typeface="Montserrat"/>
              </a:rPr>
              <a:t> </a:t>
            </a:r>
            <a:r>
              <a:rPr lang="en-US" sz="3000" dirty="0" err="1">
                <a:solidFill>
                  <a:srgbClr val="FFFFFF"/>
                </a:solidFill>
                <a:latin typeface="Montserrat"/>
              </a:rPr>
              <a:t>loại</a:t>
            </a:r>
            <a:r>
              <a:rPr lang="en-US" sz="3000" dirty="0">
                <a:solidFill>
                  <a:srgbClr val="FFFFFF"/>
                </a:solidFill>
                <a:latin typeface="Montserrat"/>
              </a:rPr>
              <a:t> </a:t>
            </a:r>
            <a:r>
              <a:rPr lang="en-US" sz="3000" dirty="0" err="1">
                <a:solidFill>
                  <a:srgbClr val="FFFFFF"/>
                </a:solidFill>
                <a:latin typeface="Montserrat"/>
              </a:rPr>
              <a:t>chính</a:t>
            </a:r>
            <a:r>
              <a:rPr lang="en-US" sz="3000" dirty="0">
                <a:solidFill>
                  <a:srgbClr val="FFFFFF"/>
                </a:solidFill>
                <a:latin typeface="Montserrat"/>
              </a:rPr>
              <a:t> </a:t>
            </a:r>
            <a:r>
              <a:rPr lang="en-US" sz="3000" dirty="0" err="1">
                <a:solidFill>
                  <a:srgbClr val="FFFFFF"/>
                </a:solidFill>
                <a:latin typeface="Montserrat"/>
              </a:rPr>
              <a:t>xác</a:t>
            </a:r>
            <a:r>
              <a:rPr lang="en-US" sz="3000" dirty="0">
                <a:solidFill>
                  <a:srgbClr val="FFFFFF"/>
                </a:solidFill>
                <a:latin typeface="Montserrat"/>
              </a:rPr>
              <a:t>. </a:t>
            </a:r>
            <a:r>
              <a:rPr lang="en-US" sz="3000" dirty="0" err="1">
                <a:solidFill>
                  <a:srgbClr val="FFFFFF"/>
                </a:solidFill>
                <a:latin typeface="Montserrat"/>
              </a:rPr>
              <a:t>Nó</a:t>
            </a:r>
            <a:r>
              <a:rPr lang="en-US" sz="3000" dirty="0">
                <a:solidFill>
                  <a:srgbClr val="FFFFFF"/>
                </a:solidFill>
                <a:latin typeface="Montserrat"/>
              </a:rPr>
              <a:t> </a:t>
            </a:r>
            <a:r>
              <a:rPr lang="en-US" sz="3000" dirty="0" err="1">
                <a:solidFill>
                  <a:srgbClr val="FFFFFF"/>
                </a:solidFill>
                <a:latin typeface="Montserrat"/>
              </a:rPr>
              <a:t>được</a:t>
            </a:r>
            <a:r>
              <a:rPr lang="en-US" sz="3000" dirty="0">
                <a:solidFill>
                  <a:srgbClr val="FFFFFF"/>
                </a:solidFill>
                <a:latin typeface="Montserrat"/>
              </a:rPr>
              <a:t> </a:t>
            </a:r>
            <a:r>
              <a:rPr lang="en-US" sz="3000" dirty="0" err="1">
                <a:solidFill>
                  <a:srgbClr val="FFFFFF"/>
                </a:solidFill>
                <a:latin typeface="Montserrat"/>
              </a:rPr>
              <a:t>tính</a:t>
            </a:r>
            <a:r>
              <a:rPr lang="en-US" sz="3000" dirty="0">
                <a:solidFill>
                  <a:srgbClr val="FFFFFF"/>
                </a:solidFill>
                <a:latin typeface="Montserrat"/>
              </a:rPr>
              <a:t> </a:t>
            </a:r>
            <a:r>
              <a:rPr lang="en-US" sz="3000" dirty="0" err="1">
                <a:solidFill>
                  <a:srgbClr val="FFFFFF"/>
                </a:solidFill>
                <a:latin typeface="Montserrat"/>
              </a:rPr>
              <a:t>bằng</a:t>
            </a:r>
            <a:r>
              <a:rPr lang="en-US" sz="3000" dirty="0">
                <a:solidFill>
                  <a:srgbClr val="FFFFFF"/>
                </a:solidFill>
                <a:latin typeface="Montserrat"/>
              </a:rPr>
              <a:t> </a:t>
            </a:r>
            <a:r>
              <a:rPr lang="en-US" sz="3000" dirty="0" err="1">
                <a:solidFill>
                  <a:srgbClr val="FFFFFF"/>
                </a:solidFill>
                <a:latin typeface="Montserrat"/>
              </a:rPr>
              <a:t>công</a:t>
            </a:r>
            <a:r>
              <a:rPr lang="en-US" sz="3000" dirty="0">
                <a:solidFill>
                  <a:srgbClr val="FFFFFF"/>
                </a:solidFill>
                <a:latin typeface="Montserrat"/>
              </a:rPr>
              <a:t> </a:t>
            </a:r>
            <a:r>
              <a:rPr lang="en-US" sz="3000" dirty="0" err="1">
                <a:solidFill>
                  <a:srgbClr val="FFFFFF"/>
                </a:solidFill>
                <a:latin typeface="Montserrat"/>
              </a:rPr>
              <a:t>thức</a:t>
            </a:r>
            <a:r>
              <a:rPr lang="en-US" sz="3000" dirty="0">
                <a:solidFill>
                  <a:srgbClr val="FFFFFF"/>
                </a:solidFill>
                <a:latin typeface="Montserrat"/>
              </a:rPr>
              <a:t> </a:t>
            </a:r>
            <a:r>
              <a:rPr lang="en-US" sz="3000" dirty="0" err="1">
                <a:solidFill>
                  <a:srgbClr val="FFFFFF"/>
                </a:solidFill>
                <a:latin typeface="Montserrat"/>
              </a:rPr>
              <a:t>sau</a:t>
            </a:r>
            <a:r>
              <a:rPr lang="en-US" sz="3000" dirty="0">
                <a:solidFill>
                  <a:srgbClr val="FFFFFF"/>
                </a:solidFill>
                <a:latin typeface="Montserrat"/>
              </a:rPr>
              <a:t>:</a:t>
            </a:r>
          </a:p>
          <a:p>
            <a:pPr algn="ctr">
              <a:lnSpc>
                <a:spcPts val="4830"/>
              </a:lnSpc>
            </a:pPr>
            <a:r>
              <a:rPr lang="en-US" sz="3000" b="1" dirty="0" err="1">
                <a:solidFill>
                  <a:srgbClr val="FFFFFF"/>
                </a:solidFill>
                <a:latin typeface="Montserrat"/>
              </a:rPr>
              <a:t>số</a:t>
            </a:r>
            <a:r>
              <a:rPr lang="en-US" sz="3000" b="1" dirty="0">
                <a:solidFill>
                  <a:srgbClr val="FFFFFF"/>
                </a:solidFill>
                <a:latin typeface="Montserrat"/>
              </a:rPr>
              <a:t> </a:t>
            </a:r>
            <a:r>
              <a:rPr lang="en-US" sz="3000" b="1" dirty="0" err="1">
                <a:solidFill>
                  <a:srgbClr val="FFFFFF"/>
                </a:solidFill>
                <a:latin typeface="Montserrat"/>
              </a:rPr>
              <a:t>lượng</a:t>
            </a:r>
            <a:r>
              <a:rPr lang="en-US" sz="3000" b="1" dirty="0">
                <a:solidFill>
                  <a:srgbClr val="FFFFFF"/>
                </a:solidFill>
                <a:latin typeface="Montserrat"/>
              </a:rPr>
              <a:t> </a:t>
            </a:r>
            <a:r>
              <a:rPr lang="en-US" sz="3000" b="1" dirty="0" err="1">
                <a:solidFill>
                  <a:srgbClr val="FFFFFF"/>
                </a:solidFill>
                <a:latin typeface="Montserrat"/>
              </a:rPr>
              <a:t>dự</a:t>
            </a:r>
            <a:r>
              <a:rPr lang="en-US" sz="3000" b="1" dirty="0">
                <a:solidFill>
                  <a:srgbClr val="FFFFFF"/>
                </a:solidFill>
                <a:latin typeface="Montserrat"/>
              </a:rPr>
              <a:t> </a:t>
            </a:r>
            <a:r>
              <a:rPr lang="en-US" sz="3000" b="1" dirty="0" err="1">
                <a:solidFill>
                  <a:srgbClr val="FFFFFF"/>
                </a:solidFill>
                <a:latin typeface="Montserrat"/>
              </a:rPr>
              <a:t>đoán</a:t>
            </a:r>
            <a:r>
              <a:rPr lang="en-US" sz="3000" b="1" dirty="0">
                <a:solidFill>
                  <a:srgbClr val="FFFFFF"/>
                </a:solidFill>
                <a:latin typeface="Montserrat"/>
              </a:rPr>
              <a:t> </a:t>
            </a:r>
            <a:r>
              <a:rPr lang="en-US" sz="3000" b="1" dirty="0" err="1">
                <a:solidFill>
                  <a:srgbClr val="FFFFFF"/>
                </a:solidFill>
                <a:latin typeface="Montserrat"/>
              </a:rPr>
              <a:t>chính</a:t>
            </a:r>
            <a:r>
              <a:rPr lang="en-US" sz="3000" b="1" dirty="0">
                <a:solidFill>
                  <a:srgbClr val="FFFFFF"/>
                </a:solidFill>
                <a:latin typeface="Montserrat"/>
              </a:rPr>
              <a:t> </a:t>
            </a:r>
            <a:r>
              <a:rPr lang="en-US" sz="3000" b="1" dirty="0" err="1">
                <a:solidFill>
                  <a:srgbClr val="FFFFFF"/>
                </a:solidFill>
                <a:latin typeface="Montserrat"/>
              </a:rPr>
              <a:t>xác</a:t>
            </a:r>
            <a:r>
              <a:rPr lang="en-US" sz="3000" b="1" dirty="0">
                <a:solidFill>
                  <a:srgbClr val="FFFFFF"/>
                </a:solidFill>
                <a:latin typeface="Montserrat"/>
              </a:rPr>
              <a:t> / </a:t>
            </a:r>
            <a:r>
              <a:rPr lang="en-US" sz="3000" b="1" dirty="0" err="1">
                <a:solidFill>
                  <a:srgbClr val="FFFFFF"/>
                </a:solidFill>
                <a:latin typeface="Montserrat"/>
              </a:rPr>
              <a:t>tổng</a:t>
            </a:r>
            <a:r>
              <a:rPr lang="en-US" sz="3000" b="1" dirty="0">
                <a:solidFill>
                  <a:srgbClr val="FFFFFF"/>
                </a:solidFill>
                <a:latin typeface="Montserrat"/>
              </a:rPr>
              <a:t> </a:t>
            </a:r>
            <a:r>
              <a:rPr lang="en-US" sz="3000" b="1" dirty="0" err="1">
                <a:solidFill>
                  <a:srgbClr val="FFFFFF"/>
                </a:solidFill>
                <a:latin typeface="Montserrat"/>
              </a:rPr>
              <a:t>số</a:t>
            </a:r>
            <a:r>
              <a:rPr lang="en-US" sz="3000" b="1" dirty="0">
                <a:solidFill>
                  <a:srgbClr val="FFFFFF"/>
                </a:solidFill>
                <a:latin typeface="Montserrat"/>
              </a:rPr>
              <a:t> </a:t>
            </a:r>
            <a:r>
              <a:rPr lang="en-US" sz="3000" b="1" dirty="0" err="1">
                <a:solidFill>
                  <a:srgbClr val="FFFFFF"/>
                </a:solidFill>
                <a:latin typeface="Montserrat"/>
              </a:rPr>
              <a:t>mẫu</a:t>
            </a:r>
            <a:r>
              <a:rPr lang="en-US" sz="3000" b="1" dirty="0">
                <a:solidFill>
                  <a:srgbClr val="FFFFFF"/>
                </a:solidFill>
                <a:latin typeface="Montserrat"/>
              </a:rPr>
              <a:t> </a:t>
            </a:r>
            <a:r>
              <a:rPr lang="en-US" sz="3000" b="1" dirty="0" err="1">
                <a:solidFill>
                  <a:srgbClr val="FFFFFF"/>
                </a:solidFill>
                <a:latin typeface="Montserrat"/>
              </a:rPr>
              <a:t>dữ</a:t>
            </a:r>
            <a:r>
              <a:rPr lang="en-US" sz="3000" b="1" dirty="0">
                <a:solidFill>
                  <a:srgbClr val="FFFFFF"/>
                </a:solidFill>
                <a:latin typeface="Montserrat"/>
              </a:rPr>
              <a:t> </a:t>
            </a:r>
            <a:r>
              <a:rPr lang="en-US" sz="3000" b="1" dirty="0" err="1">
                <a:solidFill>
                  <a:srgbClr val="FFFFFF"/>
                </a:solidFill>
                <a:latin typeface="Montserrat"/>
              </a:rPr>
              <a:t>liệu</a:t>
            </a:r>
            <a:endParaRPr lang="en-US" sz="3000" b="1" dirty="0">
              <a:solidFill>
                <a:srgbClr val="FFFFFF"/>
              </a:solidFill>
              <a:latin typeface="Montserrat"/>
            </a:endParaRPr>
          </a:p>
          <a:p>
            <a:pPr marL="647708" lvl="1" indent="-323854">
              <a:lnSpc>
                <a:spcPts val="4830"/>
              </a:lnSpc>
              <a:buFont typeface="Arial"/>
              <a:buChar char="•"/>
            </a:pPr>
            <a:r>
              <a:rPr lang="en-US" sz="3000" dirty="0">
                <a:solidFill>
                  <a:srgbClr val="FFFFFF"/>
                </a:solidFill>
                <a:latin typeface="Montserrat"/>
              </a:rPr>
              <a:t>Precision </a:t>
            </a:r>
            <a:r>
              <a:rPr lang="en-US" sz="3000" dirty="0" err="1">
                <a:solidFill>
                  <a:srgbClr val="FFFFFF"/>
                </a:solidFill>
                <a:latin typeface="Montserrat"/>
              </a:rPr>
              <a:t>là</a:t>
            </a:r>
            <a:r>
              <a:rPr lang="en-US" sz="3000" dirty="0">
                <a:solidFill>
                  <a:srgbClr val="FFFFFF"/>
                </a:solidFill>
                <a:latin typeface="Montserrat"/>
              </a:rPr>
              <a:t> </a:t>
            </a:r>
            <a:r>
              <a:rPr lang="en-US" sz="3000" dirty="0" err="1">
                <a:solidFill>
                  <a:srgbClr val="FFFFFF"/>
                </a:solidFill>
                <a:latin typeface="Montserrat"/>
              </a:rPr>
              <a:t>chỉ</a:t>
            </a:r>
            <a:r>
              <a:rPr lang="en-US" sz="3000" dirty="0">
                <a:solidFill>
                  <a:srgbClr val="FFFFFF"/>
                </a:solidFill>
                <a:latin typeface="Montserrat"/>
              </a:rPr>
              <a:t> </a:t>
            </a:r>
            <a:r>
              <a:rPr lang="en-US" sz="3000" dirty="0" err="1">
                <a:solidFill>
                  <a:srgbClr val="FFFFFF"/>
                </a:solidFill>
                <a:latin typeface="Montserrat"/>
              </a:rPr>
              <a:t>số</a:t>
            </a:r>
            <a:r>
              <a:rPr lang="en-US" sz="3000" dirty="0">
                <a:solidFill>
                  <a:srgbClr val="FFFFFF"/>
                </a:solidFill>
                <a:latin typeface="Montserrat"/>
              </a:rPr>
              <a:t> </a:t>
            </a:r>
            <a:r>
              <a:rPr lang="en-US" sz="3000" dirty="0" err="1">
                <a:solidFill>
                  <a:srgbClr val="FFFFFF"/>
                </a:solidFill>
                <a:latin typeface="Montserrat"/>
              </a:rPr>
              <a:t>đo</a:t>
            </a:r>
            <a:r>
              <a:rPr lang="en-US" sz="3000" dirty="0">
                <a:solidFill>
                  <a:srgbClr val="FFFFFF"/>
                </a:solidFill>
                <a:latin typeface="Montserrat"/>
              </a:rPr>
              <a:t> </a:t>
            </a:r>
            <a:r>
              <a:rPr lang="en-US" sz="3000" dirty="0" err="1">
                <a:solidFill>
                  <a:srgbClr val="FFFFFF"/>
                </a:solidFill>
                <a:latin typeface="Montserrat"/>
              </a:rPr>
              <a:t>lường</a:t>
            </a:r>
            <a:r>
              <a:rPr lang="en-US" sz="3000" dirty="0">
                <a:solidFill>
                  <a:srgbClr val="FFFFFF"/>
                </a:solidFill>
                <a:latin typeface="Montserrat"/>
              </a:rPr>
              <a:t> </a:t>
            </a:r>
            <a:r>
              <a:rPr lang="en-US" sz="3000" dirty="0" err="1">
                <a:solidFill>
                  <a:srgbClr val="FFFFFF"/>
                </a:solidFill>
                <a:latin typeface="Montserrat"/>
              </a:rPr>
              <a:t>tỷ</a:t>
            </a:r>
            <a:r>
              <a:rPr lang="en-US" sz="3000" dirty="0">
                <a:solidFill>
                  <a:srgbClr val="FFFFFF"/>
                </a:solidFill>
                <a:latin typeface="Montserrat"/>
              </a:rPr>
              <a:t> </a:t>
            </a:r>
            <a:r>
              <a:rPr lang="en-US" sz="3000" dirty="0" err="1">
                <a:solidFill>
                  <a:srgbClr val="FFFFFF"/>
                </a:solidFill>
                <a:latin typeface="Montserrat"/>
              </a:rPr>
              <a:t>lệ</a:t>
            </a:r>
            <a:r>
              <a:rPr lang="en-US" sz="3000" dirty="0">
                <a:solidFill>
                  <a:srgbClr val="FFFFFF"/>
                </a:solidFill>
                <a:latin typeface="Montserrat"/>
              </a:rPr>
              <a:t> </a:t>
            </a:r>
            <a:r>
              <a:rPr lang="en-US" sz="3000" dirty="0" err="1">
                <a:solidFill>
                  <a:srgbClr val="FFFFFF"/>
                </a:solidFill>
                <a:latin typeface="Montserrat"/>
              </a:rPr>
              <a:t>phần</a:t>
            </a:r>
            <a:r>
              <a:rPr lang="en-US" sz="3000" dirty="0">
                <a:solidFill>
                  <a:srgbClr val="FFFFFF"/>
                </a:solidFill>
                <a:latin typeface="Montserrat"/>
              </a:rPr>
              <a:t> </a:t>
            </a:r>
            <a:r>
              <a:rPr lang="en-US" sz="3000" dirty="0" err="1">
                <a:solidFill>
                  <a:srgbClr val="FFFFFF"/>
                </a:solidFill>
                <a:latin typeface="Montserrat"/>
              </a:rPr>
              <a:t>trăm</a:t>
            </a:r>
            <a:r>
              <a:rPr lang="en-US" sz="3000" dirty="0">
                <a:solidFill>
                  <a:srgbClr val="FFFFFF"/>
                </a:solidFill>
                <a:latin typeface="Montserrat"/>
              </a:rPr>
              <a:t> </a:t>
            </a:r>
            <a:r>
              <a:rPr lang="en-US" sz="3000" dirty="0" err="1">
                <a:solidFill>
                  <a:srgbClr val="FFFFFF"/>
                </a:solidFill>
                <a:latin typeface="Montserrat"/>
              </a:rPr>
              <a:t>các</a:t>
            </a:r>
            <a:r>
              <a:rPr lang="en-US" sz="3000" dirty="0">
                <a:solidFill>
                  <a:srgbClr val="FFFFFF"/>
                </a:solidFill>
                <a:latin typeface="Montserrat"/>
              </a:rPr>
              <a:t> </a:t>
            </a:r>
            <a:r>
              <a:rPr lang="en-US" sz="3000" dirty="0" err="1">
                <a:solidFill>
                  <a:srgbClr val="FFFFFF"/>
                </a:solidFill>
                <a:latin typeface="Montserrat"/>
              </a:rPr>
              <a:t>mẫu</a:t>
            </a:r>
            <a:r>
              <a:rPr lang="en-US" sz="3000" dirty="0">
                <a:solidFill>
                  <a:srgbClr val="FFFFFF"/>
                </a:solidFill>
                <a:latin typeface="Montserrat"/>
              </a:rPr>
              <a:t> </a:t>
            </a:r>
            <a:r>
              <a:rPr lang="en-US" sz="3000" dirty="0" err="1">
                <a:solidFill>
                  <a:srgbClr val="FFFFFF"/>
                </a:solidFill>
                <a:latin typeface="Montserrat"/>
              </a:rPr>
              <a:t>dữ</a:t>
            </a:r>
            <a:r>
              <a:rPr lang="en-US" sz="3000" dirty="0">
                <a:solidFill>
                  <a:srgbClr val="FFFFFF"/>
                </a:solidFill>
                <a:latin typeface="Montserrat"/>
              </a:rPr>
              <a:t> </a:t>
            </a:r>
            <a:r>
              <a:rPr lang="en-US" sz="3000" dirty="0" err="1">
                <a:solidFill>
                  <a:srgbClr val="FFFFFF"/>
                </a:solidFill>
                <a:latin typeface="Montserrat"/>
              </a:rPr>
              <a:t>liệu</a:t>
            </a:r>
            <a:r>
              <a:rPr lang="en-US" sz="3000" dirty="0">
                <a:solidFill>
                  <a:srgbClr val="FFFFFF"/>
                </a:solidFill>
                <a:latin typeface="Montserrat"/>
              </a:rPr>
              <a:t> </a:t>
            </a:r>
            <a:r>
              <a:rPr lang="en-US" sz="3000" dirty="0" err="1">
                <a:solidFill>
                  <a:srgbClr val="FFFFFF"/>
                </a:solidFill>
                <a:latin typeface="Montserrat"/>
              </a:rPr>
              <a:t>được</a:t>
            </a:r>
            <a:r>
              <a:rPr lang="en-US" sz="3000" dirty="0">
                <a:solidFill>
                  <a:srgbClr val="FFFFFF"/>
                </a:solidFill>
                <a:latin typeface="Montserrat"/>
              </a:rPr>
              <a:t> </a:t>
            </a:r>
            <a:r>
              <a:rPr lang="en-US" sz="3000" dirty="0" err="1">
                <a:solidFill>
                  <a:srgbClr val="FFFFFF"/>
                </a:solidFill>
                <a:latin typeface="Montserrat"/>
              </a:rPr>
              <a:t>phân</a:t>
            </a:r>
            <a:r>
              <a:rPr lang="en-US" sz="3000" dirty="0">
                <a:solidFill>
                  <a:srgbClr val="FFFFFF"/>
                </a:solidFill>
                <a:latin typeface="Montserrat"/>
              </a:rPr>
              <a:t> </a:t>
            </a:r>
            <a:r>
              <a:rPr lang="en-US" sz="3000" dirty="0" err="1">
                <a:solidFill>
                  <a:srgbClr val="FFFFFF"/>
                </a:solidFill>
                <a:latin typeface="Montserrat"/>
              </a:rPr>
              <a:t>loại</a:t>
            </a:r>
            <a:r>
              <a:rPr lang="en-US" sz="3000" dirty="0">
                <a:solidFill>
                  <a:srgbClr val="FFFFFF"/>
                </a:solidFill>
                <a:latin typeface="Montserrat"/>
              </a:rPr>
              <a:t> </a:t>
            </a:r>
            <a:r>
              <a:rPr lang="en-US" sz="3000" dirty="0" err="1">
                <a:solidFill>
                  <a:srgbClr val="FFFFFF"/>
                </a:solidFill>
                <a:latin typeface="Montserrat"/>
              </a:rPr>
              <a:t>là</a:t>
            </a:r>
            <a:r>
              <a:rPr lang="en-US" sz="3000" dirty="0">
                <a:solidFill>
                  <a:srgbClr val="FFFFFF"/>
                </a:solidFill>
                <a:latin typeface="Montserrat"/>
              </a:rPr>
              <a:t> </a:t>
            </a:r>
            <a:r>
              <a:rPr lang="en-US" sz="3000" dirty="0" err="1">
                <a:solidFill>
                  <a:srgbClr val="FFFFFF"/>
                </a:solidFill>
                <a:latin typeface="Montserrat"/>
              </a:rPr>
              <a:t>dương</a:t>
            </a:r>
            <a:r>
              <a:rPr lang="en-US" sz="3000" dirty="0">
                <a:solidFill>
                  <a:srgbClr val="FFFFFF"/>
                </a:solidFill>
                <a:latin typeface="Montserrat"/>
              </a:rPr>
              <a:t> </a:t>
            </a:r>
            <a:r>
              <a:rPr lang="en-US" sz="3000" dirty="0" err="1">
                <a:solidFill>
                  <a:srgbClr val="FFFFFF"/>
                </a:solidFill>
                <a:latin typeface="Montserrat"/>
              </a:rPr>
              <a:t>tính</a:t>
            </a:r>
            <a:r>
              <a:rPr lang="en-US" sz="3000" dirty="0">
                <a:solidFill>
                  <a:srgbClr val="FFFFFF"/>
                </a:solidFill>
                <a:latin typeface="Montserrat"/>
              </a:rPr>
              <a:t> </a:t>
            </a:r>
            <a:r>
              <a:rPr lang="en-US" sz="3000" dirty="0" err="1">
                <a:solidFill>
                  <a:srgbClr val="FFFFFF"/>
                </a:solidFill>
                <a:latin typeface="Montserrat"/>
              </a:rPr>
              <a:t>thực</a:t>
            </a:r>
            <a:r>
              <a:rPr lang="en-US" sz="3000" dirty="0">
                <a:solidFill>
                  <a:srgbClr val="FFFFFF"/>
                </a:solidFill>
                <a:latin typeface="Montserrat"/>
              </a:rPr>
              <a:t> </a:t>
            </a:r>
            <a:r>
              <a:rPr lang="en-US" sz="3000" dirty="0" err="1">
                <a:solidFill>
                  <a:srgbClr val="FFFFFF"/>
                </a:solidFill>
                <a:latin typeface="Montserrat"/>
              </a:rPr>
              <a:t>sự</a:t>
            </a:r>
            <a:r>
              <a:rPr lang="en-US" sz="3000" dirty="0">
                <a:solidFill>
                  <a:srgbClr val="FFFFFF"/>
                </a:solidFill>
                <a:latin typeface="Montserrat"/>
              </a:rPr>
              <a:t> </a:t>
            </a:r>
            <a:r>
              <a:rPr lang="en-US" sz="3000" dirty="0" err="1">
                <a:solidFill>
                  <a:srgbClr val="FFFFFF"/>
                </a:solidFill>
                <a:latin typeface="Montserrat"/>
              </a:rPr>
              <a:t>là</a:t>
            </a:r>
            <a:r>
              <a:rPr lang="en-US" sz="3000" dirty="0">
                <a:solidFill>
                  <a:srgbClr val="FFFFFF"/>
                </a:solidFill>
                <a:latin typeface="Montserrat"/>
              </a:rPr>
              <a:t> </a:t>
            </a:r>
            <a:r>
              <a:rPr lang="en-US" sz="3000" dirty="0" err="1">
                <a:solidFill>
                  <a:srgbClr val="FFFFFF"/>
                </a:solidFill>
                <a:latin typeface="Montserrat"/>
              </a:rPr>
              <a:t>dương</a:t>
            </a:r>
            <a:r>
              <a:rPr lang="en-US" sz="3000" dirty="0">
                <a:solidFill>
                  <a:srgbClr val="FFFFFF"/>
                </a:solidFill>
                <a:latin typeface="Montserrat"/>
              </a:rPr>
              <a:t> </a:t>
            </a:r>
            <a:r>
              <a:rPr lang="en-US" sz="3000" dirty="0" err="1">
                <a:solidFill>
                  <a:srgbClr val="FFFFFF"/>
                </a:solidFill>
                <a:latin typeface="Montserrat"/>
              </a:rPr>
              <a:t>tính</a:t>
            </a:r>
            <a:r>
              <a:rPr lang="en-US" sz="3000" dirty="0">
                <a:solidFill>
                  <a:srgbClr val="FFFFFF"/>
                </a:solidFill>
                <a:latin typeface="Montserrat"/>
              </a:rPr>
              <a:t>. </a:t>
            </a:r>
            <a:r>
              <a:rPr lang="en-US" sz="3000" dirty="0" err="1">
                <a:solidFill>
                  <a:srgbClr val="FFFFFF"/>
                </a:solidFill>
                <a:latin typeface="Montserrat"/>
              </a:rPr>
              <a:t>Nó</a:t>
            </a:r>
            <a:r>
              <a:rPr lang="en-US" sz="3000" dirty="0">
                <a:solidFill>
                  <a:srgbClr val="FFFFFF"/>
                </a:solidFill>
                <a:latin typeface="Montserrat"/>
              </a:rPr>
              <a:t> </a:t>
            </a:r>
            <a:r>
              <a:rPr lang="en-US" sz="3000" dirty="0" err="1">
                <a:solidFill>
                  <a:srgbClr val="FFFFFF"/>
                </a:solidFill>
                <a:latin typeface="Montserrat"/>
              </a:rPr>
              <a:t>được</a:t>
            </a:r>
            <a:r>
              <a:rPr lang="en-US" sz="3000" dirty="0">
                <a:solidFill>
                  <a:srgbClr val="FFFFFF"/>
                </a:solidFill>
                <a:latin typeface="Montserrat"/>
              </a:rPr>
              <a:t> </a:t>
            </a:r>
            <a:r>
              <a:rPr lang="en-US" sz="3000" dirty="0" err="1">
                <a:solidFill>
                  <a:srgbClr val="FFFFFF"/>
                </a:solidFill>
                <a:latin typeface="Montserrat"/>
              </a:rPr>
              <a:t>tính</a:t>
            </a:r>
            <a:r>
              <a:rPr lang="en-US" sz="3000" dirty="0">
                <a:solidFill>
                  <a:srgbClr val="FFFFFF"/>
                </a:solidFill>
                <a:latin typeface="Montserrat"/>
              </a:rPr>
              <a:t> </a:t>
            </a:r>
            <a:r>
              <a:rPr lang="en-US" sz="3000" dirty="0" err="1">
                <a:solidFill>
                  <a:srgbClr val="FFFFFF"/>
                </a:solidFill>
                <a:latin typeface="Montserrat"/>
              </a:rPr>
              <a:t>bằng</a:t>
            </a:r>
            <a:r>
              <a:rPr lang="en-US" sz="3000" dirty="0">
                <a:solidFill>
                  <a:srgbClr val="FFFFFF"/>
                </a:solidFill>
                <a:latin typeface="Montserrat"/>
              </a:rPr>
              <a:t> </a:t>
            </a:r>
            <a:r>
              <a:rPr lang="en-US" sz="3000" dirty="0" err="1">
                <a:solidFill>
                  <a:srgbClr val="FFFFFF"/>
                </a:solidFill>
                <a:latin typeface="Montserrat"/>
              </a:rPr>
              <a:t>công</a:t>
            </a:r>
            <a:r>
              <a:rPr lang="en-US" sz="3000" dirty="0">
                <a:solidFill>
                  <a:srgbClr val="FFFFFF"/>
                </a:solidFill>
                <a:latin typeface="Montserrat"/>
              </a:rPr>
              <a:t> </a:t>
            </a:r>
            <a:r>
              <a:rPr lang="en-US" sz="3000" dirty="0" err="1">
                <a:solidFill>
                  <a:srgbClr val="FFFFFF"/>
                </a:solidFill>
                <a:latin typeface="Montserrat"/>
              </a:rPr>
              <a:t>thức</a:t>
            </a:r>
            <a:r>
              <a:rPr lang="en-US" sz="3000" dirty="0">
                <a:solidFill>
                  <a:srgbClr val="FFFFFF"/>
                </a:solidFill>
                <a:latin typeface="Montserrat"/>
              </a:rPr>
              <a:t> </a:t>
            </a:r>
            <a:r>
              <a:rPr lang="en-US" sz="3000" dirty="0" err="1">
                <a:solidFill>
                  <a:srgbClr val="FFFFFF"/>
                </a:solidFill>
                <a:latin typeface="Montserrat"/>
              </a:rPr>
              <a:t>sau</a:t>
            </a:r>
            <a:r>
              <a:rPr lang="en-US" sz="3000" dirty="0">
                <a:solidFill>
                  <a:srgbClr val="FFFFFF"/>
                </a:solidFill>
                <a:latin typeface="Montserrat"/>
              </a:rPr>
              <a:t>:</a:t>
            </a:r>
          </a:p>
          <a:p>
            <a:pPr algn="ctr">
              <a:lnSpc>
                <a:spcPts val="4830"/>
              </a:lnSpc>
            </a:pPr>
            <a:r>
              <a:rPr lang="en-US" sz="3000" b="1" dirty="0" err="1">
                <a:solidFill>
                  <a:srgbClr val="FFFFFF"/>
                </a:solidFill>
                <a:latin typeface="Montserrat"/>
              </a:rPr>
              <a:t>số</a:t>
            </a:r>
            <a:r>
              <a:rPr lang="en-US" sz="3000" b="1" dirty="0">
                <a:solidFill>
                  <a:srgbClr val="FFFFFF"/>
                </a:solidFill>
                <a:latin typeface="Montserrat"/>
              </a:rPr>
              <a:t> </a:t>
            </a:r>
            <a:r>
              <a:rPr lang="en-US" sz="3000" b="1" dirty="0" err="1">
                <a:solidFill>
                  <a:srgbClr val="FFFFFF"/>
                </a:solidFill>
                <a:latin typeface="Montserrat"/>
              </a:rPr>
              <a:t>lượng</a:t>
            </a:r>
            <a:r>
              <a:rPr lang="en-US" sz="3000" b="1" dirty="0">
                <a:solidFill>
                  <a:srgbClr val="FFFFFF"/>
                </a:solidFill>
                <a:latin typeface="Montserrat"/>
              </a:rPr>
              <a:t> </a:t>
            </a:r>
            <a:r>
              <a:rPr lang="en-US" sz="3000" b="1" dirty="0" err="1">
                <a:solidFill>
                  <a:srgbClr val="FFFFFF"/>
                </a:solidFill>
                <a:latin typeface="Montserrat"/>
              </a:rPr>
              <a:t>dự</a:t>
            </a:r>
            <a:r>
              <a:rPr lang="en-US" sz="3000" b="1" dirty="0">
                <a:solidFill>
                  <a:srgbClr val="FFFFFF"/>
                </a:solidFill>
                <a:latin typeface="Montserrat"/>
              </a:rPr>
              <a:t> </a:t>
            </a:r>
            <a:r>
              <a:rPr lang="en-US" sz="3000" b="1" dirty="0" err="1">
                <a:solidFill>
                  <a:srgbClr val="FFFFFF"/>
                </a:solidFill>
                <a:latin typeface="Montserrat"/>
              </a:rPr>
              <a:t>đoán</a:t>
            </a:r>
            <a:r>
              <a:rPr lang="en-US" sz="3000" b="1" dirty="0">
                <a:solidFill>
                  <a:srgbClr val="FFFFFF"/>
                </a:solidFill>
                <a:latin typeface="Montserrat"/>
              </a:rPr>
              <a:t> </a:t>
            </a:r>
            <a:r>
              <a:rPr lang="en-US" sz="3000" b="1" dirty="0" err="1">
                <a:solidFill>
                  <a:srgbClr val="FFFFFF"/>
                </a:solidFill>
                <a:latin typeface="Montserrat"/>
              </a:rPr>
              <a:t>dương</a:t>
            </a:r>
            <a:r>
              <a:rPr lang="en-US" sz="3000" b="1" dirty="0">
                <a:solidFill>
                  <a:srgbClr val="FFFFFF"/>
                </a:solidFill>
                <a:latin typeface="Montserrat"/>
              </a:rPr>
              <a:t> </a:t>
            </a:r>
            <a:r>
              <a:rPr lang="en-US" sz="3000" b="1" dirty="0" err="1">
                <a:solidFill>
                  <a:srgbClr val="FFFFFF"/>
                </a:solidFill>
                <a:latin typeface="Montserrat"/>
              </a:rPr>
              <a:t>tính</a:t>
            </a:r>
            <a:r>
              <a:rPr lang="en-US" sz="3000" b="1" dirty="0">
                <a:solidFill>
                  <a:srgbClr val="FFFFFF"/>
                </a:solidFill>
                <a:latin typeface="Montserrat"/>
              </a:rPr>
              <a:t> </a:t>
            </a:r>
            <a:r>
              <a:rPr lang="en-US" sz="3000" b="1" dirty="0" err="1">
                <a:solidFill>
                  <a:srgbClr val="FFFFFF"/>
                </a:solidFill>
                <a:latin typeface="Montserrat"/>
              </a:rPr>
              <a:t>thực</a:t>
            </a:r>
            <a:r>
              <a:rPr lang="en-US" sz="3000" b="1" dirty="0">
                <a:solidFill>
                  <a:srgbClr val="FFFFFF"/>
                </a:solidFill>
                <a:latin typeface="Montserrat"/>
              </a:rPr>
              <a:t> </a:t>
            </a:r>
            <a:r>
              <a:rPr lang="en-US" sz="3000" b="1" dirty="0" err="1">
                <a:solidFill>
                  <a:srgbClr val="FFFFFF"/>
                </a:solidFill>
                <a:latin typeface="Montserrat"/>
              </a:rPr>
              <a:t>sự</a:t>
            </a:r>
            <a:r>
              <a:rPr lang="en-US" sz="3000" b="1" dirty="0">
                <a:solidFill>
                  <a:srgbClr val="FFFFFF"/>
                </a:solidFill>
                <a:latin typeface="Montserrat"/>
              </a:rPr>
              <a:t> / </a:t>
            </a:r>
            <a:r>
              <a:rPr lang="en-US" sz="3000" b="1" dirty="0" err="1">
                <a:solidFill>
                  <a:srgbClr val="FFFFFF"/>
                </a:solidFill>
                <a:latin typeface="Montserrat"/>
              </a:rPr>
              <a:t>tổng</a:t>
            </a:r>
            <a:r>
              <a:rPr lang="en-US" sz="3000" b="1" dirty="0">
                <a:solidFill>
                  <a:srgbClr val="FFFFFF"/>
                </a:solidFill>
                <a:latin typeface="Montserrat"/>
              </a:rPr>
              <a:t> </a:t>
            </a:r>
            <a:r>
              <a:rPr lang="en-US" sz="3000" b="1" dirty="0" err="1">
                <a:solidFill>
                  <a:srgbClr val="FFFFFF"/>
                </a:solidFill>
                <a:latin typeface="Montserrat"/>
              </a:rPr>
              <a:t>số</a:t>
            </a:r>
            <a:r>
              <a:rPr lang="en-US" sz="3000" b="1" dirty="0">
                <a:solidFill>
                  <a:srgbClr val="FFFFFF"/>
                </a:solidFill>
                <a:latin typeface="Montserrat"/>
              </a:rPr>
              <a:t> </a:t>
            </a:r>
            <a:r>
              <a:rPr lang="en-US" sz="3000" b="1" dirty="0" err="1">
                <a:solidFill>
                  <a:srgbClr val="FFFFFF"/>
                </a:solidFill>
                <a:latin typeface="Montserrat"/>
              </a:rPr>
              <a:t>dự</a:t>
            </a:r>
            <a:r>
              <a:rPr lang="en-US" sz="3000" b="1" dirty="0">
                <a:solidFill>
                  <a:srgbClr val="FFFFFF"/>
                </a:solidFill>
                <a:latin typeface="Montserrat"/>
              </a:rPr>
              <a:t> </a:t>
            </a:r>
            <a:r>
              <a:rPr lang="en-US" sz="3000" b="1" dirty="0" err="1">
                <a:solidFill>
                  <a:srgbClr val="FFFFFF"/>
                </a:solidFill>
                <a:latin typeface="Montserrat"/>
              </a:rPr>
              <a:t>đoán</a:t>
            </a:r>
            <a:r>
              <a:rPr lang="en-US" sz="3000" b="1" dirty="0">
                <a:solidFill>
                  <a:srgbClr val="FFFFFF"/>
                </a:solidFill>
                <a:latin typeface="Montserrat"/>
              </a:rPr>
              <a:t> </a:t>
            </a:r>
            <a:r>
              <a:rPr lang="en-US" sz="3000" b="1" dirty="0" err="1">
                <a:solidFill>
                  <a:srgbClr val="FFFFFF"/>
                </a:solidFill>
                <a:latin typeface="Montserrat"/>
              </a:rPr>
              <a:t>dương</a:t>
            </a:r>
            <a:r>
              <a:rPr lang="en-US" sz="3000" b="1" dirty="0">
                <a:solidFill>
                  <a:srgbClr val="FFFFFF"/>
                </a:solidFill>
                <a:latin typeface="Montserrat"/>
              </a:rPr>
              <a:t> </a:t>
            </a:r>
            <a:r>
              <a:rPr lang="en-US" sz="3000" b="1" dirty="0" err="1">
                <a:solidFill>
                  <a:srgbClr val="FFFFFF"/>
                </a:solidFill>
                <a:latin typeface="Montserrat"/>
              </a:rPr>
              <a:t>tính</a:t>
            </a:r>
            <a:endParaRPr lang="en-US" sz="3000" b="1" dirty="0">
              <a:solidFill>
                <a:srgbClr val="FFFFFF"/>
              </a:solidFill>
              <a:latin typeface="Montserrat"/>
            </a:endParaRPr>
          </a:p>
          <a:p>
            <a:pPr marL="647708" lvl="1" indent="-323854">
              <a:lnSpc>
                <a:spcPts val="4830"/>
              </a:lnSpc>
              <a:buFont typeface="Arial"/>
              <a:buChar char="•"/>
            </a:pPr>
            <a:r>
              <a:rPr lang="en-US" sz="3000" dirty="0">
                <a:solidFill>
                  <a:srgbClr val="FFFFFF"/>
                </a:solidFill>
                <a:latin typeface="Montserrat"/>
              </a:rPr>
              <a:t>Recall </a:t>
            </a:r>
            <a:r>
              <a:rPr lang="en-US" sz="3000" dirty="0" err="1">
                <a:solidFill>
                  <a:srgbClr val="FFFFFF"/>
                </a:solidFill>
                <a:latin typeface="Montserrat"/>
              </a:rPr>
              <a:t>là</a:t>
            </a:r>
            <a:r>
              <a:rPr lang="en-US" sz="3000" dirty="0">
                <a:solidFill>
                  <a:srgbClr val="FFFFFF"/>
                </a:solidFill>
                <a:latin typeface="Montserrat"/>
              </a:rPr>
              <a:t> </a:t>
            </a:r>
            <a:r>
              <a:rPr lang="en-US" sz="3000" dirty="0" err="1">
                <a:solidFill>
                  <a:srgbClr val="FFFFFF"/>
                </a:solidFill>
                <a:latin typeface="Montserrat"/>
              </a:rPr>
              <a:t>chỉ</a:t>
            </a:r>
            <a:r>
              <a:rPr lang="en-US" sz="3000" dirty="0">
                <a:solidFill>
                  <a:srgbClr val="FFFFFF"/>
                </a:solidFill>
                <a:latin typeface="Montserrat"/>
              </a:rPr>
              <a:t> </a:t>
            </a:r>
            <a:r>
              <a:rPr lang="en-US" sz="3000" dirty="0" err="1">
                <a:solidFill>
                  <a:srgbClr val="FFFFFF"/>
                </a:solidFill>
                <a:latin typeface="Montserrat"/>
              </a:rPr>
              <a:t>số</a:t>
            </a:r>
            <a:r>
              <a:rPr lang="en-US" sz="3000" dirty="0">
                <a:solidFill>
                  <a:srgbClr val="FFFFFF"/>
                </a:solidFill>
                <a:latin typeface="Montserrat"/>
              </a:rPr>
              <a:t> </a:t>
            </a:r>
            <a:r>
              <a:rPr lang="en-US" sz="3000" dirty="0" err="1">
                <a:solidFill>
                  <a:srgbClr val="FFFFFF"/>
                </a:solidFill>
                <a:latin typeface="Montserrat"/>
              </a:rPr>
              <a:t>đo</a:t>
            </a:r>
            <a:r>
              <a:rPr lang="en-US" sz="3000" dirty="0">
                <a:solidFill>
                  <a:srgbClr val="FFFFFF"/>
                </a:solidFill>
                <a:latin typeface="Montserrat"/>
              </a:rPr>
              <a:t> </a:t>
            </a:r>
            <a:r>
              <a:rPr lang="en-US" sz="3000" dirty="0" err="1">
                <a:solidFill>
                  <a:srgbClr val="FFFFFF"/>
                </a:solidFill>
                <a:latin typeface="Montserrat"/>
              </a:rPr>
              <a:t>lường</a:t>
            </a:r>
            <a:r>
              <a:rPr lang="en-US" sz="3000" dirty="0">
                <a:solidFill>
                  <a:srgbClr val="FFFFFF"/>
                </a:solidFill>
                <a:latin typeface="Montserrat"/>
              </a:rPr>
              <a:t> </a:t>
            </a:r>
            <a:r>
              <a:rPr lang="en-US" sz="3000" dirty="0" err="1">
                <a:solidFill>
                  <a:srgbClr val="FFFFFF"/>
                </a:solidFill>
                <a:latin typeface="Montserrat"/>
              </a:rPr>
              <a:t>tỷ</a:t>
            </a:r>
            <a:r>
              <a:rPr lang="en-US" sz="3000" dirty="0">
                <a:solidFill>
                  <a:srgbClr val="FFFFFF"/>
                </a:solidFill>
                <a:latin typeface="Montserrat"/>
              </a:rPr>
              <a:t> </a:t>
            </a:r>
            <a:r>
              <a:rPr lang="en-US" sz="3000" dirty="0" err="1">
                <a:solidFill>
                  <a:srgbClr val="FFFFFF"/>
                </a:solidFill>
                <a:latin typeface="Montserrat"/>
              </a:rPr>
              <a:t>lệ</a:t>
            </a:r>
            <a:r>
              <a:rPr lang="en-US" sz="3000" dirty="0">
                <a:solidFill>
                  <a:srgbClr val="FFFFFF"/>
                </a:solidFill>
                <a:latin typeface="Montserrat"/>
              </a:rPr>
              <a:t> </a:t>
            </a:r>
            <a:r>
              <a:rPr lang="en-US" sz="3000" dirty="0" err="1">
                <a:solidFill>
                  <a:srgbClr val="FFFFFF"/>
                </a:solidFill>
                <a:latin typeface="Montserrat"/>
              </a:rPr>
              <a:t>phần</a:t>
            </a:r>
            <a:r>
              <a:rPr lang="en-US" sz="3000" dirty="0">
                <a:solidFill>
                  <a:srgbClr val="FFFFFF"/>
                </a:solidFill>
                <a:latin typeface="Montserrat"/>
              </a:rPr>
              <a:t> </a:t>
            </a:r>
            <a:r>
              <a:rPr lang="en-US" sz="3000" dirty="0" err="1">
                <a:solidFill>
                  <a:srgbClr val="FFFFFF"/>
                </a:solidFill>
                <a:latin typeface="Montserrat"/>
              </a:rPr>
              <a:t>trăm</a:t>
            </a:r>
            <a:r>
              <a:rPr lang="en-US" sz="3000" dirty="0">
                <a:solidFill>
                  <a:srgbClr val="FFFFFF"/>
                </a:solidFill>
                <a:latin typeface="Montserrat"/>
              </a:rPr>
              <a:t> </a:t>
            </a:r>
            <a:r>
              <a:rPr lang="en-US" sz="3000" dirty="0" err="1">
                <a:solidFill>
                  <a:srgbClr val="FFFFFF"/>
                </a:solidFill>
                <a:latin typeface="Montserrat"/>
              </a:rPr>
              <a:t>các</a:t>
            </a:r>
            <a:r>
              <a:rPr lang="en-US" sz="3000" dirty="0">
                <a:solidFill>
                  <a:srgbClr val="FFFFFF"/>
                </a:solidFill>
                <a:latin typeface="Montserrat"/>
              </a:rPr>
              <a:t> </a:t>
            </a:r>
            <a:r>
              <a:rPr lang="en-US" sz="3000" dirty="0" err="1">
                <a:solidFill>
                  <a:srgbClr val="FFFFFF"/>
                </a:solidFill>
                <a:latin typeface="Montserrat"/>
              </a:rPr>
              <a:t>mẫu</a:t>
            </a:r>
            <a:r>
              <a:rPr lang="en-US" sz="3000" dirty="0">
                <a:solidFill>
                  <a:srgbClr val="FFFFFF"/>
                </a:solidFill>
                <a:latin typeface="Montserrat"/>
              </a:rPr>
              <a:t> </a:t>
            </a:r>
            <a:r>
              <a:rPr lang="en-US" sz="3000" dirty="0" err="1">
                <a:solidFill>
                  <a:srgbClr val="FFFFFF"/>
                </a:solidFill>
                <a:latin typeface="Montserrat"/>
              </a:rPr>
              <a:t>dữ</a:t>
            </a:r>
            <a:r>
              <a:rPr lang="en-US" sz="3000" dirty="0">
                <a:solidFill>
                  <a:srgbClr val="FFFFFF"/>
                </a:solidFill>
                <a:latin typeface="Montserrat"/>
              </a:rPr>
              <a:t> </a:t>
            </a:r>
            <a:r>
              <a:rPr lang="en-US" sz="3000" dirty="0" err="1">
                <a:solidFill>
                  <a:srgbClr val="FFFFFF"/>
                </a:solidFill>
                <a:latin typeface="Montserrat"/>
              </a:rPr>
              <a:t>liệu</a:t>
            </a:r>
            <a:r>
              <a:rPr lang="en-US" sz="3000" dirty="0">
                <a:solidFill>
                  <a:srgbClr val="FFFFFF"/>
                </a:solidFill>
                <a:latin typeface="Montserrat"/>
              </a:rPr>
              <a:t> </a:t>
            </a:r>
            <a:r>
              <a:rPr lang="en-US" sz="3000" dirty="0" err="1">
                <a:solidFill>
                  <a:srgbClr val="FFFFFF"/>
                </a:solidFill>
                <a:latin typeface="Montserrat"/>
              </a:rPr>
              <a:t>dương</a:t>
            </a:r>
            <a:r>
              <a:rPr lang="en-US" sz="3000" dirty="0">
                <a:solidFill>
                  <a:srgbClr val="FFFFFF"/>
                </a:solidFill>
                <a:latin typeface="Montserrat"/>
              </a:rPr>
              <a:t> </a:t>
            </a:r>
            <a:r>
              <a:rPr lang="en-US" sz="3000" dirty="0" err="1">
                <a:solidFill>
                  <a:srgbClr val="FFFFFF"/>
                </a:solidFill>
                <a:latin typeface="Montserrat"/>
              </a:rPr>
              <a:t>tính</a:t>
            </a:r>
            <a:r>
              <a:rPr lang="en-US" sz="3000" dirty="0">
                <a:solidFill>
                  <a:srgbClr val="FFFFFF"/>
                </a:solidFill>
                <a:latin typeface="Montserrat"/>
              </a:rPr>
              <a:t> </a:t>
            </a:r>
            <a:r>
              <a:rPr lang="en-US" sz="3000" dirty="0" err="1">
                <a:solidFill>
                  <a:srgbClr val="FFFFFF"/>
                </a:solidFill>
                <a:latin typeface="Montserrat"/>
              </a:rPr>
              <a:t>thực</a:t>
            </a:r>
            <a:r>
              <a:rPr lang="en-US" sz="3000" dirty="0">
                <a:solidFill>
                  <a:srgbClr val="FFFFFF"/>
                </a:solidFill>
                <a:latin typeface="Montserrat"/>
              </a:rPr>
              <a:t> </a:t>
            </a:r>
            <a:r>
              <a:rPr lang="en-US" sz="3000" dirty="0" err="1">
                <a:solidFill>
                  <a:srgbClr val="FFFFFF"/>
                </a:solidFill>
                <a:latin typeface="Montserrat"/>
              </a:rPr>
              <a:t>sự</a:t>
            </a:r>
            <a:r>
              <a:rPr lang="en-US" sz="3000" dirty="0">
                <a:solidFill>
                  <a:srgbClr val="FFFFFF"/>
                </a:solidFill>
                <a:latin typeface="Montserrat"/>
              </a:rPr>
              <a:t> </a:t>
            </a:r>
            <a:r>
              <a:rPr lang="en-US" sz="3000" dirty="0" err="1">
                <a:solidFill>
                  <a:srgbClr val="FFFFFF"/>
                </a:solidFill>
                <a:latin typeface="Montserrat"/>
              </a:rPr>
              <a:t>được</a:t>
            </a:r>
            <a:r>
              <a:rPr lang="en-US" sz="3000" dirty="0">
                <a:solidFill>
                  <a:srgbClr val="FFFFFF"/>
                </a:solidFill>
                <a:latin typeface="Montserrat"/>
              </a:rPr>
              <a:t> </a:t>
            </a:r>
            <a:r>
              <a:rPr lang="en-US" sz="3000" dirty="0" err="1">
                <a:solidFill>
                  <a:srgbClr val="FFFFFF"/>
                </a:solidFill>
                <a:latin typeface="Montserrat"/>
              </a:rPr>
              <a:t>phân</a:t>
            </a:r>
            <a:r>
              <a:rPr lang="en-US" sz="3000" dirty="0">
                <a:solidFill>
                  <a:srgbClr val="FFFFFF"/>
                </a:solidFill>
                <a:latin typeface="Montserrat"/>
              </a:rPr>
              <a:t> </a:t>
            </a:r>
            <a:r>
              <a:rPr lang="en-US" sz="3000" dirty="0" err="1">
                <a:solidFill>
                  <a:srgbClr val="FFFFFF"/>
                </a:solidFill>
                <a:latin typeface="Montserrat"/>
              </a:rPr>
              <a:t>loại</a:t>
            </a:r>
            <a:r>
              <a:rPr lang="en-US" sz="3000" dirty="0">
                <a:solidFill>
                  <a:srgbClr val="FFFFFF"/>
                </a:solidFill>
                <a:latin typeface="Montserrat"/>
              </a:rPr>
              <a:t> </a:t>
            </a:r>
            <a:r>
              <a:rPr lang="en-US" sz="3000" dirty="0" err="1">
                <a:solidFill>
                  <a:srgbClr val="FFFFFF"/>
                </a:solidFill>
                <a:latin typeface="Montserrat"/>
              </a:rPr>
              <a:t>là</a:t>
            </a:r>
            <a:r>
              <a:rPr lang="en-US" sz="3000" dirty="0">
                <a:solidFill>
                  <a:srgbClr val="FFFFFF"/>
                </a:solidFill>
                <a:latin typeface="Montserrat"/>
              </a:rPr>
              <a:t> </a:t>
            </a:r>
            <a:r>
              <a:rPr lang="en-US" sz="3000" dirty="0" err="1">
                <a:solidFill>
                  <a:srgbClr val="FFFFFF"/>
                </a:solidFill>
                <a:latin typeface="Montserrat"/>
              </a:rPr>
              <a:t>dương</a:t>
            </a:r>
            <a:r>
              <a:rPr lang="en-US" sz="3000" dirty="0">
                <a:solidFill>
                  <a:srgbClr val="FFFFFF"/>
                </a:solidFill>
                <a:latin typeface="Montserrat"/>
              </a:rPr>
              <a:t> </a:t>
            </a:r>
            <a:r>
              <a:rPr lang="en-US" sz="3000" dirty="0" err="1">
                <a:solidFill>
                  <a:srgbClr val="FFFFFF"/>
                </a:solidFill>
                <a:latin typeface="Montserrat"/>
              </a:rPr>
              <a:t>tính</a:t>
            </a:r>
            <a:r>
              <a:rPr lang="en-US" sz="3000" dirty="0">
                <a:solidFill>
                  <a:srgbClr val="FFFFFF"/>
                </a:solidFill>
                <a:latin typeface="Montserrat"/>
              </a:rPr>
              <a:t>. </a:t>
            </a:r>
            <a:r>
              <a:rPr lang="en-US" sz="3000" dirty="0" err="1">
                <a:solidFill>
                  <a:srgbClr val="FFFFFF"/>
                </a:solidFill>
                <a:latin typeface="Montserrat"/>
              </a:rPr>
              <a:t>Nó</a:t>
            </a:r>
            <a:r>
              <a:rPr lang="en-US" sz="3000" dirty="0">
                <a:solidFill>
                  <a:srgbClr val="FFFFFF"/>
                </a:solidFill>
                <a:latin typeface="Montserrat"/>
              </a:rPr>
              <a:t> </a:t>
            </a:r>
            <a:r>
              <a:rPr lang="en-US" sz="3000" dirty="0" err="1">
                <a:solidFill>
                  <a:srgbClr val="FFFFFF"/>
                </a:solidFill>
                <a:latin typeface="Montserrat"/>
              </a:rPr>
              <a:t>được</a:t>
            </a:r>
            <a:r>
              <a:rPr lang="en-US" sz="3000" dirty="0">
                <a:solidFill>
                  <a:srgbClr val="FFFFFF"/>
                </a:solidFill>
                <a:latin typeface="Montserrat"/>
              </a:rPr>
              <a:t> </a:t>
            </a:r>
            <a:r>
              <a:rPr lang="en-US" sz="3000" dirty="0" err="1">
                <a:solidFill>
                  <a:srgbClr val="FFFFFF"/>
                </a:solidFill>
                <a:latin typeface="Montserrat"/>
              </a:rPr>
              <a:t>tính</a:t>
            </a:r>
            <a:r>
              <a:rPr lang="en-US" sz="3000" dirty="0">
                <a:solidFill>
                  <a:srgbClr val="FFFFFF"/>
                </a:solidFill>
                <a:latin typeface="Montserrat"/>
              </a:rPr>
              <a:t> </a:t>
            </a:r>
            <a:r>
              <a:rPr lang="en-US" sz="3000" dirty="0" err="1">
                <a:solidFill>
                  <a:srgbClr val="FFFFFF"/>
                </a:solidFill>
                <a:latin typeface="Montserrat"/>
              </a:rPr>
              <a:t>bằng</a:t>
            </a:r>
            <a:r>
              <a:rPr lang="en-US" sz="3000" dirty="0">
                <a:solidFill>
                  <a:srgbClr val="FFFFFF"/>
                </a:solidFill>
                <a:latin typeface="Montserrat"/>
              </a:rPr>
              <a:t> </a:t>
            </a:r>
            <a:r>
              <a:rPr lang="en-US" sz="3000" dirty="0" err="1">
                <a:solidFill>
                  <a:srgbClr val="FFFFFF"/>
                </a:solidFill>
                <a:latin typeface="Montserrat"/>
              </a:rPr>
              <a:t>công</a:t>
            </a:r>
            <a:r>
              <a:rPr lang="en-US" sz="3000" dirty="0">
                <a:solidFill>
                  <a:srgbClr val="FFFFFF"/>
                </a:solidFill>
                <a:latin typeface="Montserrat"/>
              </a:rPr>
              <a:t> </a:t>
            </a:r>
            <a:r>
              <a:rPr lang="en-US" sz="3000" dirty="0" err="1">
                <a:solidFill>
                  <a:srgbClr val="FFFFFF"/>
                </a:solidFill>
                <a:latin typeface="Montserrat"/>
              </a:rPr>
              <a:t>thức</a:t>
            </a:r>
            <a:r>
              <a:rPr lang="en-US" sz="3000" dirty="0">
                <a:solidFill>
                  <a:srgbClr val="FFFFFF"/>
                </a:solidFill>
                <a:latin typeface="Montserrat"/>
              </a:rPr>
              <a:t> </a:t>
            </a:r>
            <a:r>
              <a:rPr lang="en-US" sz="3000" dirty="0" err="1">
                <a:solidFill>
                  <a:srgbClr val="FFFFFF"/>
                </a:solidFill>
                <a:latin typeface="Montserrat"/>
              </a:rPr>
              <a:t>sau</a:t>
            </a:r>
            <a:r>
              <a:rPr lang="en-US" sz="3000" dirty="0">
                <a:solidFill>
                  <a:srgbClr val="FFFFFF"/>
                </a:solidFill>
                <a:latin typeface="Montserrat"/>
              </a:rPr>
              <a:t>:</a:t>
            </a:r>
          </a:p>
          <a:p>
            <a:pPr algn="ctr">
              <a:lnSpc>
                <a:spcPts val="4830"/>
              </a:lnSpc>
            </a:pPr>
            <a:r>
              <a:rPr lang="en-US" sz="3000" b="1" dirty="0" err="1">
                <a:solidFill>
                  <a:srgbClr val="FFFFFF"/>
                </a:solidFill>
                <a:latin typeface="Montserrat"/>
              </a:rPr>
              <a:t>số</a:t>
            </a:r>
            <a:r>
              <a:rPr lang="en-US" sz="3000" b="1" dirty="0">
                <a:solidFill>
                  <a:srgbClr val="FFFFFF"/>
                </a:solidFill>
                <a:latin typeface="Montserrat"/>
              </a:rPr>
              <a:t> </a:t>
            </a:r>
            <a:r>
              <a:rPr lang="en-US" sz="3000" b="1" dirty="0" err="1">
                <a:solidFill>
                  <a:srgbClr val="FFFFFF"/>
                </a:solidFill>
                <a:latin typeface="Montserrat"/>
              </a:rPr>
              <a:t>lượng</a:t>
            </a:r>
            <a:r>
              <a:rPr lang="en-US" sz="3000" b="1" dirty="0">
                <a:solidFill>
                  <a:srgbClr val="FFFFFF"/>
                </a:solidFill>
                <a:latin typeface="Montserrat"/>
              </a:rPr>
              <a:t> </a:t>
            </a:r>
            <a:r>
              <a:rPr lang="en-US" sz="3000" b="1" dirty="0" err="1">
                <a:solidFill>
                  <a:srgbClr val="FFFFFF"/>
                </a:solidFill>
                <a:latin typeface="Montserrat"/>
              </a:rPr>
              <a:t>dự</a:t>
            </a:r>
            <a:r>
              <a:rPr lang="en-US" sz="3000" b="1" dirty="0">
                <a:solidFill>
                  <a:srgbClr val="FFFFFF"/>
                </a:solidFill>
                <a:latin typeface="Montserrat"/>
              </a:rPr>
              <a:t> </a:t>
            </a:r>
            <a:r>
              <a:rPr lang="en-US" sz="3000" b="1" dirty="0" err="1">
                <a:solidFill>
                  <a:srgbClr val="FFFFFF"/>
                </a:solidFill>
                <a:latin typeface="Montserrat"/>
              </a:rPr>
              <a:t>đoán</a:t>
            </a:r>
            <a:r>
              <a:rPr lang="en-US" sz="3000" b="1" dirty="0">
                <a:solidFill>
                  <a:srgbClr val="FFFFFF"/>
                </a:solidFill>
                <a:latin typeface="Montserrat"/>
              </a:rPr>
              <a:t> </a:t>
            </a:r>
            <a:r>
              <a:rPr lang="en-US" sz="3000" b="1" dirty="0" err="1">
                <a:solidFill>
                  <a:srgbClr val="FFFFFF"/>
                </a:solidFill>
                <a:latin typeface="Montserrat"/>
              </a:rPr>
              <a:t>dương</a:t>
            </a:r>
            <a:r>
              <a:rPr lang="en-US" sz="3000" b="1" dirty="0">
                <a:solidFill>
                  <a:srgbClr val="FFFFFF"/>
                </a:solidFill>
                <a:latin typeface="Montserrat"/>
              </a:rPr>
              <a:t> </a:t>
            </a:r>
            <a:r>
              <a:rPr lang="en-US" sz="3000" b="1" dirty="0" err="1">
                <a:solidFill>
                  <a:srgbClr val="FFFFFF"/>
                </a:solidFill>
                <a:latin typeface="Montserrat"/>
              </a:rPr>
              <a:t>tính</a:t>
            </a:r>
            <a:r>
              <a:rPr lang="en-US" sz="3000" b="1" dirty="0">
                <a:solidFill>
                  <a:srgbClr val="FFFFFF"/>
                </a:solidFill>
                <a:latin typeface="Montserrat"/>
              </a:rPr>
              <a:t> </a:t>
            </a:r>
            <a:r>
              <a:rPr lang="en-US" sz="3000" b="1" dirty="0" err="1">
                <a:solidFill>
                  <a:srgbClr val="FFFFFF"/>
                </a:solidFill>
                <a:latin typeface="Montserrat"/>
              </a:rPr>
              <a:t>thực</a:t>
            </a:r>
            <a:r>
              <a:rPr lang="en-US" sz="3000" b="1" dirty="0">
                <a:solidFill>
                  <a:srgbClr val="FFFFFF"/>
                </a:solidFill>
                <a:latin typeface="Montserrat"/>
              </a:rPr>
              <a:t> </a:t>
            </a:r>
            <a:r>
              <a:rPr lang="en-US" sz="3000" b="1" dirty="0" err="1">
                <a:solidFill>
                  <a:srgbClr val="FFFFFF"/>
                </a:solidFill>
                <a:latin typeface="Montserrat"/>
              </a:rPr>
              <a:t>sự</a:t>
            </a:r>
            <a:r>
              <a:rPr lang="en-US" sz="3000" b="1" dirty="0">
                <a:solidFill>
                  <a:srgbClr val="FFFFFF"/>
                </a:solidFill>
                <a:latin typeface="Montserrat"/>
              </a:rPr>
              <a:t> / </a:t>
            </a:r>
            <a:r>
              <a:rPr lang="en-US" sz="3000" b="1" dirty="0" err="1">
                <a:solidFill>
                  <a:srgbClr val="FFFFFF"/>
                </a:solidFill>
                <a:latin typeface="Montserrat"/>
              </a:rPr>
              <a:t>tổng</a:t>
            </a:r>
            <a:r>
              <a:rPr lang="en-US" sz="3000" b="1" dirty="0">
                <a:solidFill>
                  <a:srgbClr val="FFFFFF"/>
                </a:solidFill>
                <a:latin typeface="Montserrat"/>
              </a:rPr>
              <a:t> </a:t>
            </a:r>
            <a:r>
              <a:rPr lang="en-US" sz="3000" b="1" dirty="0" err="1">
                <a:solidFill>
                  <a:srgbClr val="FFFFFF"/>
                </a:solidFill>
                <a:latin typeface="Montserrat"/>
              </a:rPr>
              <a:t>số</a:t>
            </a:r>
            <a:r>
              <a:rPr lang="en-US" sz="3000" b="1" dirty="0">
                <a:solidFill>
                  <a:srgbClr val="FFFFFF"/>
                </a:solidFill>
                <a:latin typeface="Montserrat"/>
              </a:rPr>
              <a:t> </a:t>
            </a:r>
            <a:r>
              <a:rPr lang="en-US" sz="3000" b="1" dirty="0" err="1">
                <a:solidFill>
                  <a:srgbClr val="FFFFFF"/>
                </a:solidFill>
                <a:latin typeface="Montserrat"/>
              </a:rPr>
              <a:t>mẫu</a:t>
            </a:r>
            <a:r>
              <a:rPr lang="en-US" sz="3000" b="1" dirty="0">
                <a:solidFill>
                  <a:srgbClr val="FFFFFF"/>
                </a:solidFill>
                <a:latin typeface="Montserrat"/>
              </a:rPr>
              <a:t> </a:t>
            </a:r>
            <a:r>
              <a:rPr lang="en-US" sz="3000" b="1" dirty="0" err="1">
                <a:solidFill>
                  <a:srgbClr val="FFFFFF"/>
                </a:solidFill>
                <a:latin typeface="Montserrat"/>
              </a:rPr>
              <a:t>dữ</a:t>
            </a:r>
            <a:r>
              <a:rPr lang="en-US" sz="3000" b="1" dirty="0">
                <a:solidFill>
                  <a:srgbClr val="FFFFFF"/>
                </a:solidFill>
                <a:latin typeface="Montserrat"/>
              </a:rPr>
              <a:t> </a:t>
            </a:r>
            <a:r>
              <a:rPr lang="en-US" sz="3000" b="1" dirty="0" err="1">
                <a:solidFill>
                  <a:srgbClr val="FFFFFF"/>
                </a:solidFill>
                <a:latin typeface="Montserrat"/>
              </a:rPr>
              <a:t>liệu</a:t>
            </a:r>
            <a:r>
              <a:rPr lang="en-US" sz="3000" b="1" dirty="0">
                <a:solidFill>
                  <a:srgbClr val="FFFFFF"/>
                </a:solidFill>
                <a:latin typeface="Montserrat"/>
              </a:rPr>
              <a:t> </a:t>
            </a:r>
            <a:r>
              <a:rPr lang="en-US" sz="3000" b="1" dirty="0" err="1">
                <a:solidFill>
                  <a:srgbClr val="FFFFFF"/>
                </a:solidFill>
                <a:latin typeface="Montserrat"/>
              </a:rPr>
              <a:t>dương</a:t>
            </a:r>
            <a:r>
              <a:rPr lang="en-US" sz="3000" b="1" dirty="0">
                <a:solidFill>
                  <a:srgbClr val="FFFFFF"/>
                </a:solidFill>
                <a:latin typeface="Montserrat"/>
              </a:rPr>
              <a:t> </a:t>
            </a:r>
            <a:r>
              <a:rPr lang="en-US" sz="3000" b="1" dirty="0" err="1">
                <a:solidFill>
                  <a:srgbClr val="FFFFFF"/>
                </a:solidFill>
                <a:latin typeface="Montserrat"/>
              </a:rPr>
              <a:t>tính</a:t>
            </a:r>
            <a:r>
              <a:rPr lang="en-US" sz="3000" b="1" dirty="0">
                <a:solidFill>
                  <a:srgbClr val="FFFFFF"/>
                </a:solidFill>
                <a:latin typeface="Montserrat"/>
              </a:rPr>
              <a:t> </a:t>
            </a:r>
            <a:r>
              <a:rPr lang="en-US" sz="3000" b="1" dirty="0" err="1">
                <a:solidFill>
                  <a:srgbClr val="FFFFFF"/>
                </a:solidFill>
                <a:latin typeface="Montserrat"/>
              </a:rPr>
              <a:t>thực</a:t>
            </a:r>
            <a:r>
              <a:rPr lang="en-US" sz="3000" b="1" dirty="0">
                <a:solidFill>
                  <a:srgbClr val="FFFFFF"/>
                </a:solidFill>
                <a:latin typeface="Montserrat"/>
              </a:rPr>
              <a:t> </a:t>
            </a:r>
            <a:r>
              <a:rPr lang="en-US" sz="3000" b="1" dirty="0" err="1">
                <a:solidFill>
                  <a:srgbClr val="FFFFFF"/>
                </a:solidFill>
                <a:latin typeface="Montserrat"/>
              </a:rPr>
              <a:t>sự</a:t>
            </a:r>
            <a:endParaRPr lang="en-US" sz="3000" b="1" dirty="0">
              <a:solidFill>
                <a:srgbClr val="FFFFFF"/>
              </a:solidFill>
              <a:latin typeface="Montserrat"/>
            </a:endParaRPr>
          </a:p>
          <a:p>
            <a:pPr marL="647708" lvl="1" indent="-323854">
              <a:lnSpc>
                <a:spcPts val="4830"/>
              </a:lnSpc>
              <a:buFont typeface="Arial"/>
              <a:buChar char="•"/>
            </a:pPr>
            <a:r>
              <a:rPr lang="en-US" sz="3000" dirty="0">
                <a:solidFill>
                  <a:srgbClr val="FFFFFF"/>
                </a:solidFill>
                <a:latin typeface="Montserrat"/>
              </a:rPr>
              <a:t>F1-score </a:t>
            </a:r>
            <a:r>
              <a:rPr lang="en-US" sz="3000" dirty="0" err="1">
                <a:solidFill>
                  <a:srgbClr val="FFFFFF"/>
                </a:solidFill>
                <a:latin typeface="Montserrat"/>
              </a:rPr>
              <a:t>là</a:t>
            </a:r>
            <a:r>
              <a:rPr lang="en-US" sz="3000" dirty="0">
                <a:solidFill>
                  <a:srgbClr val="FFFFFF"/>
                </a:solidFill>
                <a:latin typeface="Montserrat"/>
              </a:rPr>
              <a:t> </a:t>
            </a:r>
            <a:r>
              <a:rPr lang="en-US" sz="3000" dirty="0" err="1">
                <a:solidFill>
                  <a:srgbClr val="FFFFFF"/>
                </a:solidFill>
                <a:latin typeface="Montserrat"/>
              </a:rPr>
              <a:t>chỉ</a:t>
            </a:r>
            <a:r>
              <a:rPr lang="en-US" sz="3000" dirty="0">
                <a:solidFill>
                  <a:srgbClr val="FFFFFF"/>
                </a:solidFill>
                <a:latin typeface="Montserrat"/>
              </a:rPr>
              <a:t> </a:t>
            </a:r>
            <a:r>
              <a:rPr lang="en-US" sz="3000" dirty="0" err="1">
                <a:solidFill>
                  <a:srgbClr val="FFFFFF"/>
                </a:solidFill>
                <a:latin typeface="Montserrat"/>
              </a:rPr>
              <a:t>số</a:t>
            </a:r>
            <a:r>
              <a:rPr lang="en-US" sz="3000" dirty="0">
                <a:solidFill>
                  <a:srgbClr val="FFFFFF"/>
                </a:solidFill>
                <a:latin typeface="Montserrat"/>
              </a:rPr>
              <a:t> </a:t>
            </a:r>
            <a:r>
              <a:rPr lang="en-US" sz="3000" dirty="0" err="1">
                <a:solidFill>
                  <a:srgbClr val="FFFFFF"/>
                </a:solidFill>
                <a:latin typeface="Montserrat"/>
              </a:rPr>
              <a:t>kết</a:t>
            </a:r>
            <a:r>
              <a:rPr lang="en-US" sz="3000" dirty="0">
                <a:solidFill>
                  <a:srgbClr val="FFFFFF"/>
                </a:solidFill>
                <a:latin typeface="Montserrat"/>
              </a:rPr>
              <a:t> </a:t>
            </a:r>
            <a:r>
              <a:rPr lang="en-US" sz="3000" dirty="0" err="1">
                <a:solidFill>
                  <a:srgbClr val="FFFFFF"/>
                </a:solidFill>
                <a:latin typeface="Montserrat"/>
              </a:rPr>
              <a:t>hợp</a:t>
            </a:r>
            <a:r>
              <a:rPr lang="en-US" sz="3000" dirty="0">
                <a:solidFill>
                  <a:srgbClr val="FFFFFF"/>
                </a:solidFill>
                <a:latin typeface="Montserrat"/>
              </a:rPr>
              <a:t> </a:t>
            </a:r>
            <a:r>
              <a:rPr lang="en-US" sz="3000" dirty="0" err="1">
                <a:solidFill>
                  <a:srgbClr val="FFFFFF"/>
                </a:solidFill>
                <a:latin typeface="Montserrat"/>
              </a:rPr>
              <a:t>độ</a:t>
            </a:r>
            <a:r>
              <a:rPr lang="en-US" sz="3000" dirty="0">
                <a:solidFill>
                  <a:srgbClr val="FFFFFF"/>
                </a:solidFill>
                <a:latin typeface="Montserrat"/>
              </a:rPr>
              <a:t> </a:t>
            </a:r>
            <a:r>
              <a:rPr lang="en-US" sz="3000" dirty="0" err="1">
                <a:solidFill>
                  <a:srgbClr val="FFFFFF"/>
                </a:solidFill>
                <a:latin typeface="Montserrat"/>
              </a:rPr>
              <a:t>chính</a:t>
            </a:r>
            <a:r>
              <a:rPr lang="en-US" sz="3000" dirty="0">
                <a:solidFill>
                  <a:srgbClr val="FFFFFF"/>
                </a:solidFill>
                <a:latin typeface="Montserrat"/>
              </a:rPr>
              <a:t> </a:t>
            </a:r>
            <a:r>
              <a:rPr lang="en-US" sz="3000" dirty="0" err="1">
                <a:solidFill>
                  <a:srgbClr val="FFFFFF"/>
                </a:solidFill>
                <a:latin typeface="Montserrat"/>
              </a:rPr>
              <a:t>xác</a:t>
            </a:r>
            <a:r>
              <a:rPr lang="en-US" sz="3000" dirty="0">
                <a:solidFill>
                  <a:srgbClr val="FFFFFF"/>
                </a:solidFill>
                <a:latin typeface="Montserrat"/>
              </a:rPr>
              <a:t> </a:t>
            </a:r>
            <a:r>
              <a:rPr lang="en-US" sz="3000" dirty="0" err="1">
                <a:solidFill>
                  <a:srgbClr val="FFFFFF"/>
                </a:solidFill>
                <a:latin typeface="Montserrat"/>
              </a:rPr>
              <a:t>và</a:t>
            </a:r>
            <a:r>
              <a:rPr lang="en-US" sz="3000" dirty="0">
                <a:solidFill>
                  <a:srgbClr val="FFFFFF"/>
                </a:solidFill>
                <a:latin typeface="Montserrat"/>
              </a:rPr>
              <a:t> </a:t>
            </a:r>
            <a:r>
              <a:rPr lang="en-US" sz="3000" dirty="0" err="1">
                <a:solidFill>
                  <a:srgbClr val="FFFFFF"/>
                </a:solidFill>
                <a:latin typeface="Montserrat"/>
              </a:rPr>
              <a:t>độ</a:t>
            </a:r>
            <a:r>
              <a:rPr lang="en-US" sz="3000" dirty="0">
                <a:solidFill>
                  <a:srgbClr val="FFFFFF"/>
                </a:solidFill>
                <a:latin typeface="Montserrat"/>
              </a:rPr>
              <a:t> </a:t>
            </a:r>
            <a:r>
              <a:rPr lang="en-US" sz="3000" dirty="0" err="1">
                <a:solidFill>
                  <a:srgbClr val="FFFFFF"/>
                </a:solidFill>
                <a:latin typeface="Montserrat"/>
              </a:rPr>
              <a:t>thu</a:t>
            </a:r>
            <a:r>
              <a:rPr lang="en-US" sz="3000" dirty="0">
                <a:solidFill>
                  <a:srgbClr val="FFFFFF"/>
                </a:solidFill>
                <a:latin typeface="Montserrat"/>
              </a:rPr>
              <a:t> </a:t>
            </a:r>
            <a:r>
              <a:rPr lang="en-US" sz="3000" dirty="0" err="1">
                <a:solidFill>
                  <a:srgbClr val="FFFFFF"/>
                </a:solidFill>
                <a:latin typeface="Montserrat"/>
              </a:rPr>
              <a:t>hồi</a:t>
            </a:r>
            <a:r>
              <a:rPr lang="en-US" sz="3000" dirty="0">
                <a:solidFill>
                  <a:srgbClr val="FFFFFF"/>
                </a:solidFill>
                <a:latin typeface="Montserrat"/>
              </a:rPr>
              <a:t>. </a:t>
            </a:r>
            <a:r>
              <a:rPr lang="en-US" sz="3000" dirty="0" err="1">
                <a:solidFill>
                  <a:srgbClr val="FFFFFF"/>
                </a:solidFill>
                <a:latin typeface="Montserrat"/>
              </a:rPr>
              <a:t>Nó</a:t>
            </a:r>
            <a:r>
              <a:rPr lang="en-US" sz="3000" dirty="0">
                <a:solidFill>
                  <a:srgbClr val="FFFFFF"/>
                </a:solidFill>
                <a:latin typeface="Montserrat"/>
              </a:rPr>
              <a:t> </a:t>
            </a:r>
            <a:r>
              <a:rPr lang="en-US" sz="3000" dirty="0" err="1">
                <a:solidFill>
                  <a:srgbClr val="FFFFFF"/>
                </a:solidFill>
                <a:latin typeface="Montserrat"/>
              </a:rPr>
              <a:t>được</a:t>
            </a:r>
            <a:r>
              <a:rPr lang="en-US" sz="3000" dirty="0">
                <a:solidFill>
                  <a:srgbClr val="FFFFFF"/>
                </a:solidFill>
                <a:latin typeface="Montserrat"/>
              </a:rPr>
              <a:t> </a:t>
            </a:r>
            <a:r>
              <a:rPr lang="en-US" sz="3000" dirty="0" err="1">
                <a:solidFill>
                  <a:srgbClr val="FFFFFF"/>
                </a:solidFill>
                <a:latin typeface="Montserrat"/>
              </a:rPr>
              <a:t>tính</a:t>
            </a:r>
            <a:r>
              <a:rPr lang="en-US" sz="3000" dirty="0">
                <a:solidFill>
                  <a:srgbClr val="FFFFFF"/>
                </a:solidFill>
                <a:latin typeface="Montserrat"/>
              </a:rPr>
              <a:t> </a:t>
            </a:r>
            <a:r>
              <a:rPr lang="en-US" sz="3000" dirty="0" err="1">
                <a:solidFill>
                  <a:srgbClr val="FFFFFF"/>
                </a:solidFill>
                <a:latin typeface="Montserrat"/>
              </a:rPr>
              <a:t>bằng</a:t>
            </a:r>
            <a:r>
              <a:rPr lang="en-US" sz="3000" dirty="0">
                <a:solidFill>
                  <a:srgbClr val="FFFFFF"/>
                </a:solidFill>
                <a:latin typeface="Montserrat"/>
              </a:rPr>
              <a:t> </a:t>
            </a:r>
            <a:r>
              <a:rPr lang="en-US" sz="3000" dirty="0" err="1">
                <a:solidFill>
                  <a:srgbClr val="FFFFFF"/>
                </a:solidFill>
                <a:latin typeface="Montserrat"/>
              </a:rPr>
              <a:t>công</a:t>
            </a:r>
            <a:r>
              <a:rPr lang="en-US" sz="3000" dirty="0">
                <a:solidFill>
                  <a:srgbClr val="FFFFFF"/>
                </a:solidFill>
                <a:latin typeface="Montserrat"/>
              </a:rPr>
              <a:t> </a:t>
            </a:r>
            <a:r>
              <a:rPr lang="en-US" sz="3000" dirty="0" err="1">
                <a:solidFill>
                  <a:srgbClr val="FFFFFF"/>
                </a:solidFill>
                <a:latin typeface="Montserrat"/>
              </a:rPr>
              <a:t>thức</a:t>
            </a:r>
            <a:r>
              <a:rPr lang="en-US" sz="3000" dirty="0">
                <a:solidFill>
                  <a:srgbClr val="FFFFFF"/>
                </a:solidFill>
                <a:latin typeface="Montserrat"/>
              </a:rPr>
              <a:t> </a:t>
            </a:r>
            <a:r>
              <a:rPr lang="en-US" sz="3000" dirty="0" err="1">
                <a:solidFill>
                  <a:srgbClr val="FFFFFF"/>
                </a:solidFill>
                <a:latin typeface="Montserrat"/>
              </a:rPr>
              <a:t>sau</a:t>
            </a:r>
            <a:r>
              <a:rPr lang="en-US" sz="3000" dirty="0">
                <a:solidFill>
                  <a:srgbClr val="FFFFFF"/>
                </a:solidFill>
                <a:latin typeface="Montserrat"/>
              </a:rPr>
              <a:t>:</a:t>
            </a:r>
          </a:p>
          <a:p>
            <a:pPr algn="ctr">
              <a:lnSpc>
                <a:spcPts val="4830"/>
              </a:lnSpc>
            </a:pPr>
            <a:r>
              <a:rPr lang="en-US" sz="3000" b="1" dirty="0">
                <a:solidFill>
                  <a:srgbClr val="FFFFFF"/>
                </a:solidFill>
                <a:latin typeface="Montserrat"/>
              </a:rPr>
              <a:t>2 * precision * recall / (precision + recall)</a:t>
            </a:r>
          </a:p>
        </p:txBody>
      </p:sp>
      <p:sp>
        <p:nvSpPr>
          <p:cNvPr id="4" name="TextBox 4"/>
          <p:cNvSpPr txBox="1"/>
          <p:nvPr/>
        </p:nvSpPr>
        <p:spPr>
          <a:xfrm>
            <a:off x="1028700" y="1132966"/>
            <a:ext cx="9486900" cy="617855"/>
          </a:xfrm>
          <a:prstGeom prst="rect">
            <a:avLst/>
          </a:prstGeom>
        </p:spPr>
        <p:txBody>
          <a:bodyPr wrap="square" lIns="0" tIns="0" rIns="0" bIns="0" rtlCol="0" anchor="t">
            <a:spAutoFit/>
          </a:bodyPr>
          <a:lstStyle/>
          <a:p>
            <a:pPr algn="ctr">
              <a:lnSpc>
                <a:spcPts val="4960"/>
              </a:lnSpc>
              <a:spcBef>
                <a:spcPct val="0"/>
              </a:spcBef>
            </a:pPr>
            <a:r>
              <a:rPr lang="en-US" sz="4000" dirty="0" err="1">
                <a:solidFill>
                  <a:srgbClr val="FFFFFF"/>
                </a:solidFill>
                <a:latin typeface="Montserrat Bold"/>
              </a:rPr>
              <a:t>Các</a:t>
            </a:r>
            <a:r>
              <a:rPr lang="en-US" sz="4000" dirty="0">
                <a:solidFill>
                  <a:srgbClr val="FFFFFF"/>
                </a:solidFill>
                <a:latin typeface="Montserrat Bold"/>
              </a:rPr>
              <a:t> </a:t>
            </a:r>
            <a:r>
              <a:rPr lang="en-US" sz="4000" dirty="0" err="1">
                <a:solidFill>
                  <a:srgbClr val="FFFFFF"/>
                </a:solidFill>
                <a:latin typeface="Montserrat Bold"/>
              </a:rPr>
              <a:t>độ</a:t>
            </a:r>
            <a:r>
              <a:rPr lang="en-US" sz="4000" dirty="0">
                <a:solidFill>
                  <a:srgbClr val="FFFFFF"/>
                </a:solidFill>
                <a:latin typeface="Montserrat Bold"/>
              </a:rPr>
              <a:t> </a:t>
            </a:r>
            <a:r>
              <a:rPr lang="en-US" sz="4000" dirty="0" err="1">
                <a:solidFill>
                  <a:srgbClr val="FFFFFF"/>
                </a:solidFill>
                <a:latin typeface="Montserrat Bold"/>
              </a:rPr>
              <a:t>đo</a:t>
            </a:r>
            <a:r>
              <a:rPr lang="en-US" sz="4000" dirty="0">
                <a:solidFill>
                  <a:srgbClr val="FFFFFF"/>
                </a:solidFill>
                <a:latin typeface="Montserrat Bold"/>
              </a:rPr>
              <a:t> </a:t>
            </a:r>
            <a:r>
              <a:rPr lang="en-US" sz="4000" dirty="0" err="1">
                <a:solidFill>
                  <a:srgbClr val="FFFFFF"/>
                </a:solidFill>
                <a:latin typeface="Montserrat Bold"/>
              </a:rPr>
              <a:t>để</a:t>
            </a:r>
            <a:r>
              <a:rPr lang="en-US" sz="4000" dirty="0">
                <a:solidFill>
                  <a:srgbClr val="FFFFFF"/>
                </a:solidFill>
                <a:latin typeface="Montserrat Bold"/>
              </a:rPr>
              <a:t> </a:t>
            </a:r>
            <a:r>
              <a:rPr lang="en-US" sz="4000" dirty="0" err="1">
                <a:solidFill>
                  <a:srgbClr val="FFFFFF"/>
                </a:solidFill>
                <a:latin typeface="Montserrat Bold"/>
              </a:rPr>
              <a:t>đánh</a:t>
            </a:r>
            <a:r>
              <a:rPr lang="en-US" sz="4000" dirty="0">
                <a:solidFill>
                  <a:srgbClr val="FFFFFF"/>
                </a:solidFill>
                <a:latin typeface="Montserrat Bold"/>
              </a:rPr>
              <a:t> </a:t>
            </a:r>
            <a:r>
              <a:rPr lang="en-US" sz="4000" dirty="0" err="1">
                <a:solidFill>
                  <a:srgbClr val="FFFFFF"/>
                </a:solidFill>
                <a:latin typeface="Montserrat Bold"/>
              </a:rPr>
              <a:t>giá</a:t>
            </a:r>
            <a:r>
              <a:rPr lang="en-US" sz="4000" dirty="0">
                <a:solidFill>
                  <a:srgbClr val="FFFFFF"/>
                </a:solidFill>
                <a:latin typeface="Montserrat Bold"/>
              </a:rPr>
              <a:t> </a:t>
            </a:r>
            <a:r>
              <a:rPr lang="en-US" sz="4000" dirty="0" err="1">
                <a:solidFill>
                  <a:srgbClr val="FFFFFF"/>
                </a:solidFill>
                <a:latin typeface="Montserrat Bold"/>
              </a:rPr>
              <a:t>mô</a:t>
            </a:r>
            <a:r>
              <a:rPr lang="en-US" sz="4000" dirty="0">
                <a:solidFill>
                  <a:srgbClr val="FFFFFF"/>
                </a:solidFill>
                <a:latin typeface="Montserrat Bold"/>
              </a:rPr>
              <a:t> </a:t>
            </a:r>
            <a:r>
              <a:rPr lang="en-US" sz="4000" dirty="0" err="1">
                <a:solidFill>
                  <a:srgbClr val="FFFFFF"/>
                </a:solidFill>
                <a:latin typeface="Montserrat Bold"/>
              </a:rPr>
              <a:t>hình</a:t>
            </a:r>
            <a:r>
              <a:rPr lang="en-US" sz="4000" dirty="0">
                <a:solidFill>
                  <a:srgbClr val="FFFFFF"/>
                </a:solidFill>
                <a:latin typeface="Montserrat Bold"/>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2"/>
            <a:stretch>
              <a:fillRect/>
            </a:stretch>
          </a:blipFill>
        </p:spPr>
        <p:txBody>
          <a:bodyPr/>
          <a:lstStyle/>
          <a:p>
            <a:endParaRPr lang="en-US"/>
          </a:p>
        </p:txBody>
      </p:sp>
      <p:sp>
        <p:nvSpPr>
          <p:cNvPr id="3" name="Freeform 3"/>
          <p:cNvSpPr/>
          <p:nvPr/>
        </p:nvSpPr>
        <p:spPr>
          <a:xfrm>
            <a:off x="9799621" y="2415540"/>
            <a:ext cx="7460082" cy="5812631"/>
          </a:xfrm>
          <a:custGeom>
            <a:avLst/>
            <a:gdLst/>
            <a:ahLst/>
            <a:cxnLst/>
            <a:rect l="l" t="t" r="r" b="b"/>
            <a:pathLst>
              <a:path w="7460082" h="5812631">
                <a:moveTo>
                  <a:pt x="0" y="0"/>
                </a:moveTo>
                <a:lnTo>
                  <a:pt x="7460082" y="0"/>
                </a:lnTo>
                <a:lnTo>
                  <a:pt x="7460082" y="5812631"/>
                </a:lnTo>
                <a:lnTo>
                  <a:pt x="0" y="5812631"/>
                </a:lnTo>
                <a:lnTo>
                  <a:pt x="0" y="0"/>
                </a:lnTo>
                <a:close/>
              </a:path>
            </a:pathLst>
          </a:custGeom>
          <a:blipFill>
            <a:blip r:embed="rId3"/>
            <a:stretch>
              <a:fillRect r="-138372" b="-89604"/>
            </a:stretch>
          </a:blipFill>
        </p:spPr>
        <p:txBody>
          <a:bodyPr/>
          <a:lstStyle/>
          <a:p>
            <a:endParaRPr lang="en-US"/>
          </a:p>
        </p:txBody>
      </p:sp>
      <p:sp>
        <p:nvSpPr>
          <p:cNvPr id="4" name="TextBox 4"/>
          <p:cNvSpPr txBox="1"/>
          <p:nvPr/>
        </p:nvSpPr>
        <p:spPr>
          <a:xfrm>
            <a:off x="1028700" y="1019175"/>
            <a:ext cx="7353300" cy="1396365"/>
          </a:xfrm>
          <a:prstGeom prst="rect">
            <a:avLst/>
          </a:prstGeom>
        </p:spPr>
        <p:txBody>
          <a:bodyPr wrap="square" lIns="0" tIns="0" rIns="0" bIns="0" rtlCol="0" anchor="t">
            <a:spAutoFit/>
          </a:bodyPr>
          <a:lstStyle/>
          <a:p>
            <a:pPr algn="ctr">
              <a:lnSpc>
                <a:spcPts val="5580"/>
              </a:lnSpc>
              <a:spcBef>
                <a:spcPct val="0"/>
              </a:spcBef>
            </a:pPr>
            <a:r>
              <a:rPr lang="en-US" sz="4500" dirty="0" err="1">
                <a:solidFill>
                  <a:srgbClr val="FFFFFF"/>
                </a:solidFill>
                <a:latin typeface="Montserrat Bold"/>
              </a:rPr>
              <a:t>Phần</a:t>
            </a:r>
            <a:r>
              <a:rPr lang="en-US" sz="4500" dirty="0">
                <a:solidFill>
                  <a:srgbClr val="FFFFFF"/>
                </a:solidFill>
                <a:latin typeface="Montserrat Bold"/>
              </a:rPr>
              <a:t> 2. </a:t>
            </a:r>
            <a:r>
              <a:rPr lang="en-US" sz="4500" dirty="0" err="1">
                <a:solidFill>
                  <a:srgbClr val="FFFFFF"/>
                </a:solidFill>
                <a:latin typeface="Montserrat Bold"/>
              </a:rPr>
              <a:t>Thực</a:t>
            </a:r>
            <a:r>
              <a:rPr lang="en-US" sz="4500" dirty="0">
                <a:solidFill>
                  <a:srgbClr val="FFFFFF"/>
                </a:solidFill>
                <a:latin typeface="Montserrat Bold"/>
              </a:rPr>
              <a:t> </a:t>
            </a:r>
            <a:r>
              <a:rPr lang="en-US" sz="4500" dirty="0" err="1">
                <a:solidFill>
                  <a:srgbClr val="FFFFFF"/>
                </a:solidFill>
                <a:latin typeface="Montserrat Bold"/>
              </a:rPr>
              <a:t>nghiệm</a:t>
            </a:r>
            <a:endParaRPr lang="en-US" sz="4500" dirty="0">
              <a:solidFill>
                <a:srgbClr val="FFFFFF"/>
              </a:solidFill>
              <a:latin typeface="Montserrat Bold"/>
            </a:endParaRPr>
          </a:p>
          <a:p>
            <a:pPr marL="971550" lvl="1" indent="-485775">
              <a:lnSpc>
                <a:spcPts val="5580"/>
              </a:lnSpc>
              <a:spcBef>
                <a:spcPct val="0"/>
              </a:spcBef>
              <a:buFont typeface="Arial"/>
              <a:buChar char="•"/>
            </a:pPr>
            <a:r>
              <a:rPr lang="en-US" sz="4500" dirty="0" err="1">
                <a:solidFill>
                  <a:srgbClr val="FFFFFF"/>
                </a:solidFill>
                <a:latin typeface="Montserrat Bold"/>
              </a:rPr>
              <a:t>Mô</a:t>
            </a:r>
            <a:r>
              <a:rPr lang="en-US" sz="4500" dirty="0">
                <a:solidFill>
                  <a:srgbClr val="FFFFFF"/>
                </a:solidFill>
                <a:latin typeface="Montserrat Bold"/>
              </a:rPr>
              <a:t> </a:t>
            </a:r>
            <a:r>
              <a:rPr lang="en-US" sz="4500" dirty="0" err="1">
                <a:solidFill>
                  <a:srgbClr val="FFFFFF"/>
                </a:solidFill>
                <a:latin typeface="Montserrat Bold"/>
              </a:rPr>
              <a:t>tả</a:t>
            </a:r>
            <a:r>
              <a:rPr lang="en-US" sz="4500" dirty="0">
                <a:solidFill>
                  <a:srgbClr val="FFFFFF"/>
                </a:solidFill>
                <a:latin typeface="Montserrat Bold"/>
              </a:rPr>
              <a:t> </a:t>
            </a:r>
            <a:r>
              <a:rPr lang="en-US" sz="4500" dirty="0" err="1">
                <a:solidFill>
                  <a:srgbClr val="FFFFFF"/>
                </a:solidFill>
                <a:latin typeface="Montserrat Bold"/>
              </a:rPr>
              <a:t>tập</a:t>
            </a:r>
            <a:r>
              <a:rPr lang="en-US" sz="4500" dirty="0">
                <a:solidFill>
                  <a:srgbClr val="FFFFFF"/>
                </a:solidFill>
                <a:latin typeface="Montserrat Bold"/>
              </a:rPr>
              <a:t> </a:t>
            </a:r>
            <a:r>
              <a:rPr lang="en-US" sz="4500" dirty="0" err="1">
                <a:solidFill>
                  <a:srgbClr val="FFFFFF"/>
                </a:solidFill>
                <a:latin typeface="Montserrat Bold"/>
              </a:rPr>
              <a:t>dữ</a:t>
            </a:r>
            <a:r>
              <a:rPr lang="en-US" sz="4500" dirty="0">
                <a:solidFill>
                  <a:srgbClr val="FFFFFF"/>
                </a:solidFill>
                <a:latin typeface="Montserrat Bold"/>
              </a:rPr>
              <a:t> </a:t>
            </a:r>
            <a:r>
              <a:rPr lang="en-US" sz="4500" dirty="0" err="1">
                <a:solidFill>
                  <a:srgbClr val="FFFFFF"/>
                </a:solidFill>
                <a:latin typeface="Montserrat Bold"/>
              </a:rPr>
              <a:t>liệu</a:t>
            </a:r>
            <a:endParaRPr lang="en-US" sz="4500" dirty="0">
              <a:solidFill>
                <a:srgbClr val="FFFFFF"/>
              </a:solidFill>
              <a:latin typeface="Montserrat Bold"/>
            </a:endParaRPr>
          </a:p>
        </p:txBody>
      </p:sp>
      <p:sp>
        <p:nvSpPr>
          <p:cNvPr id="5" name="TextBox 5"/>
          <p:cNvSpPr txBox="1"/>
          <p:nvPr/>
        </p:nvSpPr>
        <p:spPr>
          <a:xfrm>
            <a:off x="1028700" y="2905364"/>
            <a:ext cx="8341224" cy="4671057"/>
          </a:xfrm>
          <a:prstGeom prst="rect">
            <a:avLst/>
          </a:prstGeom>
        </p:spPr>
        <p:txBody>
          <a:bodyPr lIns="0" tIns="0" rIns="0" bIns="0" rtlCol="0" anchor="t">
            <a:spAutoFit/>
          </a:bodyPr>
          <a:lstStyle/>
          <a:p>
            <a:pPr marL="647708" lvl="1" indent="-323854" algn="just">
              <a:lnSpc>
                <a:spcPts val="5370"/>
              </a:lnSpc>
              <a:buFont typeface="Arial"/>
              <a:buChar char="•"/>
            </a:pPr>
            <a:r>
              <a:rPr lang="en-US" sz="3000">
                <a:solidFill>
                  <a:srgbClr val="FFFFFF"/>
                </a:solidFill>
                <a:latin typeface="Montserrat"/>
              </a:rPr>
              <a:t>Tên bài toán: Dự đoán ung thư vú</a:t>
            </a:r>
          </a:p>
          <a:p>
            <a:pPr marL="647708" lvl="1" indent="-323854" algn="just">
              <a:lnSpc>
                <a:spcPts val="5370"/>
              </a:lnSpc>
              <a:buFont typeface="Arial"/>
              <a:buChar char="•"/>
            </a:pPr>
            <a:r>
              <a:rPr lang="en-US" sz="3000">
                <a:solidFill>
                  <a:srgbClr val="FFFFFF"/>
                </a:solidFill>
                <a:latin typeface="Montserrat"/>
              </a:rPr>
              <a:t>Số mẫu dữ liệu: 569 mẫu</a:t>
            </a:r>
          </a:p>
          <a:p>
            <a:pPr marL="647708" lvl="1" indent="-323854" algn="just">
              <a:lnSpc>
                <a:spcPts val="5370"/>
              </a:lnSpc>
              <a:buFont typeface="Arial"/>
              <a:buChar char="•"/>
            </a:pPr>
            <a:r>
              <a:rPr lang="en-US" sz="3000">
                <a:solidFill>
                  <a:srgbClr val="FFFFFF"/>
                </a:solidFill>
                <a:latin typeface="Montserrat"/>
              </a:rPr>
              <a:t>Thông tin của từng mẫu (Input) gồm:</a:t>
            </a:r>
          </a:p>
          <a:p>
            <a:pPr marL="1295416" lvl="2" indent="-431805" algn="just">
              <a:lnSpc>
                <a:spcPts val="5370"/>
              </a:lnSpc>
              <a:buFont typeface="Arial"/>
              <a:buChar char="⚬"/>
            </a:pPr>
            <a:r>
              <a:rPr lang="en-US" sz="3000">
                <a:solidFill>
                  <a:srgbClr val="FFFFFF"/>
                </a:solidFill>
                <a:latin typeface="Montserrat"/>
              </a:rPr>
              <a:t>30 thuộc tính giá trị thực được tính toán cho mỗi nhân tế bào</a:t>
            </a:r>
          </a:p>
          <a:p>
            <a:pPr marL="647708" lvl="1" indent="-323854" algn="just">
              <a:lnSpc>
                <a:spcPts val="5370"/>
              </a:lnSpc>
              <a:buFont typeface="Arial"/>
              <a:buChar char="•"/>
            </a:pPr>
            <a:r>
              <a:rPr lang="en-US" sz="3000">
                <a:solidFill>
                  <a:srgbClr val="FFFFFF"/>
                </a:solidFill>
                <a:latin typeface="Montserrat"/>
              </a:rPr>
              <a:t>Tập nhãn (Output): </a:t>
            </a:r>
          </a:p>
          <a:p>
            <a:pPr marL="1295416" lvl="2" indent="-431805" algn="just">
              <a:lnSpc>
                <a:spcPts val="5370"/>
              </a:lnSpc>
              <a:buFont typeface="Arial"/>
              <a:buChar char="⚬"/>
            </a:pPr>
            <a:r>
              <a:rPr lang="en-US" sz="3000">
                <a:solidFill>
                  <a:srgbClr val="FFFFFF"/>
                </a:solidFill>
                <a:latin typeface="Montserrat"/>
              </a:rPr>
              <a:t>Diagnosis (M = lành tính, B = ác tính)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562267" y="289208"/>
            <a:ext cx="1394873" cy="1157447"/>
          </a:xfrm>
          <a:custGeom>
            <a:avLst/>
            <a:gdLst/>
            <a:ahLst/>
            <a:cxnLst/>
            <a:rect l="l" t="t" r="r" b="b"/>
            <a:pathLst>
              <a:path w="1394873" h="1157447">
                <a:moveTo>
                  <a:pt x="0" y="0"/>
                </a:moveTo>
                <a:lnTo>
                  <a:pt x="1394872" y="0"/>
                </a:lnTo>
                <a:lnTo>
                  <a:pt x="1394872" y="1157448"/>
                </a:lnTo>
                <a:lnTo>
                  <a:pt x="0" y="115744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2806927"/>
            <a:ext cx="14607183" cy="5430520"/>
          </a:xfrm>
          <a:prstGeom prst="rect">
            <a:avLst/>
          </a:prstGeom>
        </p:spPr>
        <p:txBody>
          <a:bodyPr lIns="0" tIns="0" rIns="0" bIns="0" rtlCol="0" anchor="t">
            <a:spAutoFit/>
          </a:bodyPr>
          <a:lstStyle/>
          <a:p>
            <a:pPr algn="just">
              <a:lnSpc>
                <a:spcPts val="4340"/>
              </a:lnSpc>
              <a:spcBef>
                <a:spcPct val="0"/>
              </a:spcBef>
            </a:pPr>
            <a:r>
              <a:rPr lang="en-US" sz="3500">
                <a:solidFill>
                  <a:srgbClr val="FFFFFF"/>
                </a:solidFill>
                <a:latin typeface="Montserrat"/>
              </a:rPr>
              <a:t>Bước 1: Chia toàn bộ tập dữ liệu thành k phần (phương pháp k-fold cross validation).</a:t>
            </a:r>
          </a:p>
          <a:p>
            <a:pPr algn="just">
              <a:lnSpc>
                <a:spcPts val="4340"/>
              </a:lnSpc>
              <a:spcBef>
                <a:spcPct val="0"/>
              </a:spcBef>
            </a:pPr>
            <a:endParaRPr lang="en-US" sz="3500">
              <a:solidFill>
                <a:srgbClr val="FFFFFF"/>
              </a:solidFill>
              <a:latin typeface="Montserrat"/>
            </a:endParaRPr>
          </a:p>
          <a:p>
            <a:pPr algn="just">
              <a:lnSpc>
                <a:spcPts val="4340"/>
              </a:lnSpc>
              <a:spcBef>
                <a:spcPct val="0"/>
              </a:spcBef>
            </a:pPr>
            <a:r>
              <a:rPr lang="en-US" sz="3500">
                <a:solidFill>
                  <a:srgbClr val="FFFFFF"/>
                </a:solidFill>
                <a:latin typeface="Montserrat"/>
              </a:rPr>
              <a:t>Bước 2: Chọn ngẫu nhiên k-1 phần làm training data, 1 phần còn lại làm test data. Sử dụng phương pháp ID3, CART tập training data và test data để xây dựng và đánh giá mô hình. Bước 2 này được làm k lần.</a:t>
            </a:r>
          </a:p>
          <a:p>
            <a:pPr algn="just">
              <a:lnSpc>
                <a:spcPts val="4340"/>
              </a:lnSpc>
              <a:spcBef>
                <a:spcPct val="0"/>
              </a:spcBef>
            </a:pPr>
            <a:endParaRPr lang="en-US" sz="3500">
              <a:solidFill>
                <a:srgbClr val="FFFFFF"/>
              </a:solidFill>
              <a:latin typeface="Montserrat"/>
            </a:endParaRPr>
          </a:p>
          <a:p>
            <a:pPr algn="just">
              <a:lnSpc>
                <a:spcPts val="4340"/>
              </a:lnSpc>
              <a:spcBef>
                <a:spcPct val="0"/>
              </a:spcBef>
            </a:pPr>
            <a:r>
              <a:rPr lang="en-US" sz="3500">
                <a:solidFill>
                  <a:srgbClr val="FFFFFF"/>
                </a:solidFill>
                <a:latin typeface="Montserrat"/>
              </a:rPr>
              <a:t>Bước 3: Chọn mô hình có (train error + validation error) là nhỏ nhất.</a:t>
            </a:r>
          </a:p>
        </p:txBody>
      </p:sp>
      <p:sp>
        <p:nvSpPr>
          <p:cNvPr id="4" name="TextBox 4"/>
          <p:cNvSpPr txBox="1"/>
          <p:nvPr/>
        </p:nvSpPr>
        <p:spPr>
          <a:xfrm>
            <a:off x="1028700" y="1019175"/>
            <a:ext cx="14820900" cy="617855"/>
          </a:xfrm>
          <a:prstGeom prst="rect">
            <a:avLst/>
          </a:prstGeom>
        </p:spPr>
        <p:txBody>
          <a:bodyPr wrap="square" lIns="0" tIns="0" rIns="0" bIns="0" rtlCol="0" anchor="t">
            <a:spAutoFit/>
          </a:bodyPr>
          <a:lstStyle/>
          <a:p>
            <a:pPr algn="ctr">
              <a:lnSpc>
                <a:spcPts val="4959"/>
              </a:lnSpc>
              <a:spcBef>
                <a:spcPct val="0"/>
              </a:spcBef>
            </a:pPr>
            <a:r>
              <a:rPr lang="en-US" sz="3999" dirty="0">
                <a:solidFill>
                  <a:srgbClr val="FFFFFF"/>
                </a:solidFill>
                <a:latin typeface="Montserrat Bold"/>
              </a:rPr>
              <a:t>2. </a:t>
            </a:r>
            <a:r>
              <a:rPr lang="en-US" sz="3999" dirty="0" err="1">
                <a:solidFill>
                  <a:srgbClr val="FFFFFF"/>
                </a:solidFill>
                <a:latin typeface="Montserrat Bold"/>
              </a:rPr>
              <a:t>Mô</a:t>
            </a:r>
            <a:r>
              <a:rPr lang="en-US" sz="3999" dirty="0">
                <a:solidFill>
                  <a:srgbClr val="FFFFFF"/>
                </a:solidFill>
                <a:latin typeface="Montserrat Bold"/>
              </a:rPr>
              <a:t> </a:t>
            </a:r>
            <a:r>
              <a:rPr lang="en-US" sz="3999" dirty="0" err="1">
                <a:solidFill>
                  <a:srgbClr val="FFFFFF"/>
                </a:solidFill>
                <a:latin typeface="Montserrat Bold"/>
              </a:rPr>
              <a:t>tả</a:t>
            </a:r>
            <a:r>
              <a:rPr lang="en-US" sz="3999" dirty="0">
                <a:solidFill>
                  <a:srgbClr val="FFFFFF"/>
                </a:solidFill>
                <a:latin typeface="Montserrat Bold"/>
              </a:rPr>
              <a:t> </a:t>
            </a:r>
            <a:r>
              <a:rPr lang="en-US" sz="3999" dirty="0" err="1">
                <a:solidFill>
                  <a:srgbClr val="FFFFFF"/>
                </a:solidFill>
                <a:latin typeface="Montserrat Bold"/>
              </a:rPr>
              <a:t>cách</a:t>
            </a:r>
            <a:r>
              <a:rPr lang="en-US" sz="3999" dirty="0">
                <a:solidFill>
                  <a:srgbClr val="FFFFFF"/>
                </a:solidFill>
                <a:latin typeface="Montserrat Bold"/>
              </a:rPr>
              <a:t> </a:t>
            </a:r>
            <a:r>
              <a:rPr lang="en-US" sz="3999" dirty="0" err="1">
                <a:solidFill>
                  <a:srgbClr val="FFFFFF"/>
                </a:solidFill>
                <a:latin typeface="Montserrat Bold"/>
              </a:rPr>
              <a:t>giải</a:t>
            </a:r>
            <a:r>
              <a:rPr lang="en-US" sz="3999" dirty="0">
                <a:solidFill>
                  <a:srgbClr val="FFFFFF"/>
                </a:solidFill>
                <a:latin typeface="Montserrat Bold"/>
              </a:rPr>
              <a:t> </a:t>
            </a:r>
            <a:r>
              <a:rPr lang="en-US" sz="3999" dirty="0" err="1">
                <a:solidFill>
                  <a:srgbClr val="FFFFFF"/>
                </a:solidFill>
                <a:latin typeface="Montserrat Bold"/>
              </a:rPr>
              <a:t>bài</a:t>
            </a:r>
            <a:r>
              <a:rPr lang="en-US" sz="3999" dirty="0">
                <a:solidFill>
                  <a:srgbClr val="FFFFFF"/>
                </a:solidFill>
                <a:latin typeface="Montserrat Bold"/>
              </a:rPr>
              <a:t> </a:t>
            </a:r>
            <a:r>
              <a:rPr lang="en-US" sz="3999" dirty="0" err="1">
                <a:solidFill>
                  <a:srgbClr val="FFFFFF"/>
                </a:solidFill>
                <a:latin typeface="Montserrat Bold"/>
              </a:rPr>
              <a:t>toán</a:t>
            </a:r>
            <a:r>
              <a:rPr lang="en-US" sz="3999" dirty="0">
                <a:solidFill>
                  <a:srgbClr val="FFFFFF"/>
                </a:solidFill>
                <a:latin typeface="Montserrat Bold"/>
              </a:rPr>
              <a:t> </a:t>
            </a:r>
            <a:r>
              <a:rPr lang="en-US" sz="3999" dirty="0" err="1">
                <a:solidFill>
                  <a:srgbClr val="FFFFFF"/>
                </a:solidFill>
                <a:latin typeface="Montserrat Bold"/>
              </a:rPr>
              <a:t>bằng</a:t>
            </a:r>
            <a:r>
              <a:rPr lang="en-US" sz="3999" dirty="0">
                <a:solidFill>
                  <a:srgbClr val="FFFFFF"/>
                </a:solidFill>
                <a:latin typeface="Montserrat Bold"/>
              </a:rPr>
              <a:t> </a:t>
            </a:r>
            <a:r>
              <a:rPr lang="en-US" sz="3999" dirty="0" err="1">
                <a:solidFill>
                  <a:srgbClr val="FFFFFF"/>
                </a:solidFill>
                <a:latin typeface="Montserrat Bold"/>
              </a:rPr>
              <a:t>phương</a:t>
            </a:r>
            <a:r>
              <a:rPr lang="en-US" sz="3999" dirty="0">
                <a:solidFill>
                  <a:srgbClr val="FFFFFF"/>
                </a:solidFill>
                <a:latin typeface="Montserrat Bold"/>
              </a:rPr>
              <a:t> </a:t>
            </a:r>
            <a:r>
              <a:rPr lang="en-US" sz="3999" dirty="0" err="1">
                <a:solidFill>
                  <a:srgbClr val="FFFFFF"/>
                </a:solidFill>
                <a:latin typeface="Montserrat Bold"/>
              </a:rPr>
              <a:t>pháp</a:t>
            </a:r>
            <a:r>
              <a:rPr lang="en-US" sz="3999" dirty="0">
                <a:solidFill>
                  <a:srgbClr val="FFFFFF"/>
                </a:solidFill>
                <a:latin typeface="Montserrat Bold"/>
              </a:rPr>
              <a:t> </a:t>
            </a:r>
            <a:r>
              <a:rPr lang="en-US" sz="3999" dirty="0" err="1">
                <a:solidFill>
                  <a:srgbClr val="FFFFFF"/>
                </a:solidFill>
                <a:latin typeface="Montserrat Bold"/>
              </a:rPr>
              <a:t>học</a:t>
            </a:r>
            <a:r>
              <a:rPr lang="en-US" sz="3999" dirty="0">
                <a:solidFill>
                  <a:srgbClr val="FFFFFF"/>
                </a:solidFill>
                <a:latin typeface="Montserrat Bold"/>
              </a:rPr>
              <a:t> </a:t>
            </a:r>
            <a:r>
              <a:rPr lang="en-US" sz="3999" dirty="0" err="1">
                <a:solidFill>
                  <a:srgbClr val="FFFFFF"/>
                </a:solidFill>
                <a:latin typeface="Montserrat Bold"/>
              </a:rPr>
              <a:t>máy</a:t>
            </a:r>
            <a:endParaRPr lang="en-US" sz="3999" dirty="0">
              <a:solidFill>
                <a:srgbClr val="FFFFFF"/>
              </a:solidFill>
              <a:latin typeface="Montserrat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1297</Words>
  <Application>Microsoft Office PowerPoint</Application>
  <PresentationFormat>Custom</PresentationFormat>
  <Paragraphs>84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Montserrat Bold</vt:lpstr>
      <vt:lpstr>Calibri</vt:lpstr>
      <vt:lpstr>Arial</vt:lpstr>
      <vt:lpstr>Russo One</vt:lpstr>
      <vt:lpstr>Inter</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thi hết môn_Nhóm 1_63CNTT.NB-VA</dc:title>
  <cp:lastModifiedBy>Tuan Huu</cp:lastModifiedBy>
  <cp:revision>4</cp:revision>
  <dcterms:created xsi:type="dcterms:W3CDTF">2006-08-16T00:00:00Z</dcterms:created>
  <dcterms:modified xsi:type="dcterms:W3CDTF">2023-11-03T15:41:21Z</dcterms:modified>
  <dc:identifier>DAFzDHUJSWg</dc:identifier>
</cp:coreProperties>
</file>